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329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8288000" cy="10287000"/>
  <p:notesSz cx="6858000" cy="9144000"/>
  <p:embeddedFontLst>
    <p:embeddedFont>
      <p:font typeface="ほのかアンティーク丸" panose="020B0604020202020204" charset="-128"/>
      <p:regular r:id="rId22"/>
    </p:embeddedFont>
    <p:embeddedFont>
      <p:font typeface="Alibaba Sans" panose="020B0604020202020204" charset="0"/>
      <p:regular r:id="rId23"/>
    </p:embeddedFont>
    <p:embeddedFont>
      <p:font typeface="Alibaba Sans Bold" panose="020B0604020202020204" charset="0"/>
      <p:regular r:id="rId24"/>
    </p:embeddedFont>
    <p:embeddedFont>
      <p:font typeface="Arial Nova" panose="020B0504020202020204" pitchFamily="34" charset="0"/>
      <p:regular r:id="rId25"/>
      <p:bold r:id="rId26"/>
      <p:italic r:id="rId27"/>
      <p:boldItalic r:id="rId28"/>
    </p:embeddedFont>
    <p:embeddedFont>
      <p:font typeface="Calibri (MS)" panose="020B0604020202020204" charset="0"/>
      <p:regular r:id="rId29"/>
    </p:embeddedFont>
    <p:embeddedFont>
      <p:font typeface="Calibri (MS)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17F"/>
    <a:srgbClr val="C199BC"/>
    <a:srgbClr val="EAD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B1CD8-C1B2-C373-9F6E-A6BD97CD48CC}" v="10" dt="2026-08-21T15:35:09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skds@tcd.ie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" y="8614610"/>
            <a:ext cx="4860758" cy="1672385"/>
            <a:chOff x="0" y="0"/>
            <a:chExt cx="6481011" cy="22298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481064" cy="2229866"/>
            </a:xfrm>
            <a:custGeom>
              <a:avLst/>
              <a:gdLst/>
              <a:ahLst/>
              <a:cxnLst/>
              <a:rect l="l" t="t" r="r" b="b"/>
              <a:pathLst>
                <a:path w="6481064" h="2229866">
                  <a:moveTo>
                    <a:pt x="0" y="0"/>
                  </a:moveTo>
                  <a:lnTo>
                    <a:pt x="6481064" y="0"/>
                  </a:lnTo>
                  <a:lnTo>
                    <a:pt x="6481064" y="2229866"/>
                  </a:lnTo>
                  <a:lnTo>
                    <a:pt x="0" y="2229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39" b="-2138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57976" y="554747"/>
            <a:ext cx="13544550" cy="345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07"/>
              </a:lnSpc>
            </a:pPr>
            <a:r>
              <a:rPr lang="en-US" sz="10100" b="1" spc="-555">
                <a:solidFill>
                  <a:srgbClr val="823178"/>
                </a:solidFill>
                <a:latin typeface="Arial"/>
                <a:ea typeface="Arial"/>
                <a:cs typeface="Arial"/>
                <a:sym typeface="Arial"/>
              </a:rPr>
              <a:t>Getting To Know the </a:t>
            </a:r>
            <a:r>
              <a:rPr lang="en-US" sz="10100" b="1" spc="-555" err="1">
                <a:solidFill>
                  <a:srgbClr val="823178"/>
                </a:solidFill>
                <a:latin typeface="Arial"/>
                <a:ea typeface="Arial"/>
                <a:cs typeface="Arial"/>
                <a:sym typeface="Arial"/>
              </a:rPr>
              <a:t>disAbility</a:t>
            </a:r>
            <a:r>
              <a:rPr lang="en-US" sz="10100" b="1" spc="-555">
                <a:solidFill>
                  <a:srgbClr val="823178"/>
                </a:solidFill>
                <a:latin typeface="Arial"/>
                <a:ea typeface="Arial"/>
                <a:cs typeface="Arial"/>
                <a:sym typeface="Arial"/>
              </a:rPr>
              <a:t> Service</a:t>
            </a:r>
            <a:endParaRPr lang="en-US" sz="10100" b="1" spc="-555">
              <a:solidFill>
                <a:srgbClr val="82317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7976" y="4291269"/>
            <a:ext cx="6608219" cy="971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96"/>
              </a:lnSpc>
            </a:pPr>
            <a:r>
              <a:rPr lang="en-US" sz="5950" spc="-465">
                <a:solidFill>
                  <a:srgbClr val="823178"/>
                </a:solidFill>
                <a:latin typeface="Arial"/>
                <a:ea typeface="Arial"/>
                <a:cs typeface="Arial"/>
                <a:sym typeface="Arial"/>
              </a:rPr>
              <a:t>Trinity College Dublin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7976" y="7377549"/>
            <a:ext cx="9339242" cy="90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35"/>
              </a:lnSpc>
            </a:pPr>
            <a:r>
              <a:rPr lang="en-US" sz="4400" spc="-250">
                <a:solidFill>
                  <a:srgbClr val="823178"/>
                </a:solidFill>
                <a:latin typeface="Arial"/>
                <a:ea typeface="Arial"/>
                <a:cs typeface="Arial"/>
                <a:sym typeface="Arial"/>
              </a:rPr>
              <a:t>Ability I Inclusion I Belonging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F3DDCA-0579-64C9-85AE-7B7F57802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6328" y="4123344"/>
            <a:ext cx="7588465" cy="53304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5485" y="923620"/>
            <a:ext cx="16877030" cy="8796655"/>
            <a:chOff x="0" y="0"/>
            <a:chExt cx="22502707" cy="117288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02368" cy="11728704"/>
            </a:xfrm>
            <a:custGeom>
              <a:avLst/>
              <a:gdLst/>
              <a:ahLst/>
              <a:cxnLst/>
              <a:rect l="l" t="t" r="r" b="b"/>
              <a:pathLst>
                <a:path w="22502368" h="11728704">
                  <a:moveTo>
                    <a:pt x="22502368" y="0"/>
                  </a:moveTo>
                  <a:lnTo>
                    <a:pt x="0" y="0"/>
                  </a:lnTo>
                  <a:lnTo>
                    <a:pt x="0" y="11728704"/>
                  </a:lnTo>
                  <a:lnTo>
                    <a:pt x="22502368" y="11728704"/>
                  </a:lnTo>
                  <a:lnTo>
                    <a:pt x="22502368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66029" y="1518958"/>
            <a:ext cx="13955941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220"/>
              </a:lnSpc>
            </a:pPr>
            <a:r>
              <a:rPr lang="en-US" sz="6850" b="1" spc="450">
                <a:solidFill>
                  <a:srgbClr val="604A7B"/>
                </a:solidFill>
                <a:latin typeface="Alibaba Sans"/>
                <a:ea typeface="Calibri (MS) Bold"/>
                <a:cs typeface="Calibri (MS) Bold"/>
                <a:sym typeface="Calibri (MS) Bold"/>
              </a:rPr>
              <a:t>What is the </a:t>
            </a:r>
            <a:r>
              <a:rPr lang="en-US" sz="6850" b="1" spc="450" err="1">
                <a:solidFill>
                  <a:srgbClr val="604A7B"/>
                </a:solidFill>
                <a:latin typeface="Alibaba Sans"/>
                <a:ea typeface="Calibri (MS) Bold"/>
                <a:cs typeface="Calibri (MS) Bold"/>
                <a:sym typeface="Calibri (MS) Bold"/>
              </a:rPr>
              <a:t>disAbility</a:t>
            </a:r>
            <a:r>
              <a:rPr lang="en-US" sz="6850" b="1" spc="450">
                <a:solidFill>
                  <a:srgbClr val="604A7B"/>
                </a:solidFill>
                <a:latin typeface="Alibaba Sans"/>
                <a:ea typeface="Calibri (MS) Bold"/>
                <a:cs typeface="Calibri (MS) Bold"/>
                <a:sym typeface="Calibri (MS) Bold"/>
              </a:rPr>
              <a:t> Service?</a:t>
            </a:r>
            <a:endParaRPr lang="en-US" sz="6850" b="1" spc="450">
              <a:solidFill>
                <a:srgbClr val="604A7B"/>
              </a:solidFill>
              <a:latin typeface="Alibaba Sans"/>
              <a:ea typeface="Calibri (MS) Bold"/>
              <a:cs typeface="Calibri (MS)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88135" y="3754932"/>
            <a:ext cx="15111730" cy="561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9" spc="-84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The Disability Service is a team of experienced individuals who work to support disabled students attending Trinity College.</a:t>
            </a:r>
          </a:p>
          <a:p>
            <a:pPr algn="l">
              <a:lnSpc>
                <a:spcPts val="4439"/>
              </a:lnSpc>
            </a:pPr>
            <a:endParaRPr lang="en-US" sz="3699" spc="-84">
              <a:solidFill>
                <a:srgbClr val="722970"/>
              </a:solidFill>
              <a:latin typeface="Alibaba Sans"/>
              <a:ea typeface="Alibaba Sans"/>
              <a:cs typeface="Alibaba Sans"/>
              <a:sym typeface="Alibaba Sans"/>
            </a:endParaRPr>
          </a:p>
          <a:p>
            <a:pPr algn="l">
              <a:lnSpc>
                <a:spcPts val="4439"/>
              </a:lnSpc>
            </a:pPr>
            <a:endParaRPr lang="en-US" sz="3699" spc="-84">
              <a:solidFill>
                <a:srgbClr val="722970"/>
              </a:solidFill>
              <a:latin typeface="Alibaba Sans"/>
              <a:ea typeface="Alibaba Sans"/>
              <a:cs typeface="Alibaba Sans"/>
              <a:sym typeface="Alibaba Sans"/>
            </a:endParaRPr>
          </a:p>
          <a:p>
            <a:pPr algn="l">
              <a:lnSpc>
                <a:spcPts val="4439"/>
              </a:lnSpc>
            </a:pPr>
            <a:endParaRPr lang="en-US" sz="3699" spc="-84">
              <a:solidFill>
                <a:srgbClr val="722970"/>
              </a:solidFill>
              <a:latin typeface="Alibaba Sans"/>
              <a:ea typeface="Alibaba Sans"/>
              <a:cs typeface="Alibaba Sans"/>
              <a:sym typeface="Alibaba Sans"/>
            </a:endParaRPr>
          </a:p>
          <a:p>
            <a:pPr marL="798829" lvl="1" indent="-399415" algn="l">
              <a:lnSpc>
                <a:spcPts val="4439"/>
              </a:lnSpc>
              <a:buFont typeface="Arial"/>
              <a:buChar char="•"/>
            </a:pPr>
            <a:r>
              <a:rPr lang="en-US" sz="3699" spc="-84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Occupational Therapists.</a:t>
            </a:r>
          </a:p>
          <a:p>
            <a:pPr marL="859245" lvl="1" indent="-429623" algn="l">
              <a:lnSpc>
                <a:spcPts val="4439"/>
              </a:lnSpc>
              <a:buFont typeface="Arial"/>
              <a:buChar char="•"/>
            </a:pPr>
            <a:r>
              <a:rPr lang="en-US" sz="3699" spc="-142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Assistive Technology Officer.</a:t>
            </a:r>
          </a:p>
          <a:p>
            <a:pPr marL="859245" lvl="1" indent="-429623" algn="l">
              <a:lnSpc>
                <a:spcPts val="4439"/>
              </a:lnSpc>
              <a:buFont typeface="Arial"/>
              <a:buChar char="•"/>
            </a:pPr>
            <a:r>
              <a:rPr lang="en-US" sz="3699" spc="-11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Disability Officers.</a:t>
            </a:r>
          </a:p>
          <a:p>
            <a:pPr marL="859245" lvl="1" indent="-429623" algn="l">
              <a:lnSpc>
                <a:spcPts val="4439"/>
              </a:lnSpc>
              <a:buFont typeface="Arial"/>
              <a:buChar char="•"/>
            </a:pPr>
            <a:r>
              <a:rPr lang="en-US" sz="3699" spc="-21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Academic support specialists.</a:t>
            </a:r>
          </a:p>
          <a:p>
            <a:pPr marL="859245" lvl="1" indent="-429623" algn="l">
              <a:lnSpc>
                <a:spcPts val="4439"/>
              </a:lnSpc>
              <a:buFont typeface="Arial"/>
              <a:buChar char="•"/>
            </a:pPr>
            <a:r>
              <a:rPr lang="en-US" sz="3699" spc="-95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Administrative Staff.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1286744" y="5000244"/>
            <a:ext cx="5972556" cy="4258056"/>
            <a:chOff x="0" y="0"/>
            <a:chExt cx="7963408" cy="56774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63408" cy="5677408"/>
            </a:xfrm>
            <a:custGeom>
              <a:avLst/>
              <a:gdLst/>
              <a:ahLst/>
              <a:cxnLst/>
              <a:rect l="l" t="t" r="r" b="b"/>
              <a:pathLst>
                <a:path w="7963408" h="5677408">
                  <a:moveTo>
                    <a:pt x="0" y="0"/>
                  </a:moveTo>
                  <a:lnTo>
                    <a:pt x="7963408" y="0"/>
                  </a:lnTo>
                  <a:lnTo>
                    <a:pt x="7963408" y="5677408"/>
                  </a:lnTo>
                  <a:lnTo>
                    <a:pt x="0" y="5677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" r="-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D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679617" y="1729570"/>
            <a:ext cx="2457937" cy="2457937"/>
            <a:chOff x="0" y="0"/>
            <a:chExt cx="3163200" cy="3163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3189" cy="3163189"/>
            </a:xfrm>
            <a:custGeom>
              <a:avLst/>
              <a:gdLst/>
              <a:ahLst/>
              <a:cxnLst/>
              <a:rect l="l" t="t" r="r" b="b"/>
              <a:pathLst>
                <a:path w="3163189" h="3163189">
                  <a:moveTo>
                    <a:pt x="0" y="0"/>
                  </a:moveTo>
                  <a:lnTo>
                    <a:pt x="3163189" y="0"/>
                  </a:lnTo>
                  <a:lnTo>
                    <a:pt x="3163189" y="3163189"/>
                  </a:lnTo>
                  <a:lnTo>
                    <a:pt x="0" y="3163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57505" y="7369790"/>
            <a:ext cx="2459954" cy="245995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8996" r="-3899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88593" y="7379476"/>
            <a:ext cx="2459954" cy="245995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58705" t="-4807" r="-45607" b="-997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382600" y="7379477"/>
            <a:ext cx="2459954" cy="245995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92354" t="-17785" r="-79438" b="-34912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28367" y="4734383"/>
            <a:ext cx="2459954" cy="245995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102054" t="-42263" r="-110513" b="-33342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859510" y="4742053"/>
            <a:ext cx="2459954" cy="245995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l="-110178" t="-28240" r="-104071" b="-48310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555827" y="4740035"/>
            <a:ext cx="2459954" cy="245995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8"/>
              <a:stretch>
                <a:fillRect l="-23342" t="-3818" r="-19654" b="-115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848347" y="7374748"/>
            <a:ext cx="2459954" cy="245995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9"/>
              <a:stretch>
                <a:fillRect l="-65060" r="-57576" b="-1536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403341" y="7374492"/>
            <a:ext cx="2459954" cy="245995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0"/>
              <a:stretch>
                <a:fillRect l="-39835" t="-32649" r="-22149" b="-8275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875834" y="2211618"/>
            <a:ext cx="2459954" cy="2353405"/>
            <a:chOff x="0" y="19203"/>
            <a:chExt cx="812800" cy="777595"/>
          </a:xfrm>
        </p:grpSpPr>
        <p:sp>
          <p:nvSpPr>
            <p:cNvPr id="25" name="Freeform 25"/>
            <p:cNvSpPr/>
            <p:nvPr/>
          </p:nvSpPr>
          <p:spPr>
            <a:xfrm>
              <a:off x="0" y="19203"/>
              <a:ext cx="812800" cy="777595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1"/>
              <a:stretch>
                <a:fillRect l="-45573" r="-47337" b="-8380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093675" y="4735743"/>
            <a:ext cx="2459954" cy="2450268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42685" t="-51417" r="-32440" b="-8236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491083" y="4744765"/>
            <a:ext cx="2459954" cy="2459954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3"/>
              <a:stretch>
                <a:fillRect l="-89676" t="-21907" r="-84776" b="-32284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39517" y="152802"/>
            <a:ext cx="17046581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2"/>
              </a:lnSpc>
            </a:pPr>
            <a:r>
              <a:rPr lang="en-US" sz="6418" b="1" spc="-110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Staff Introductions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D6D29-74C9-735D-19E7-5DCBE46E14B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-442" t="20079" r="1327" b="31642"/>
          <a:stretch>
            <a:fillRect/>
          </a:stretch>
        </p:blipFill>
        <p:spPr>
          <a:xfrm>
            <a:off x="13026570" y="7374309"/>
            <a:ext cx="2267289" cy="24476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B07373-791C-17A0-1B4B-52155DF92FB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3926" t="12801" r="11881" b="26751"/>
          <a:stretch>
            <a:fillRect/>
          </a:stretch>
        </p:blipFill>
        <p:spPr>
          <a:xfrm>
            <a:off x="7996483" y="2215179"/>
            <a:ext cx="2462105" cy="23535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830941-D4E5-878D-BB61-05BD18D6A6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6161" y="2214643"/>
            <a:ext cx="2340890" cy="236090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CA1DE08-3EEE-4757-1AB2-DDA71C8C122D}"/>
              </a:ext>
            </a:extLst>
          </p:cNvPr>
          <p:cNvSpPr txBox="1"/>
          <p:nvPr/>
        </p:nvSpPr>
        <p:spPr>
          <a:xfrm>
            <a:off x="351519" y="2887011"/>
            <a:ext cx="214713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ea typeface="Calibri"/>
                <a:cs typeface="Calibri"/>
              </a:rPr>
              <a:t>Admin and Assistive Technology Team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89867F-BF6B-6CCE-6A6D-7ACF24AAACAB}"/>
              </a:ext>
            </a:extLst>
          </p:cNvPr>
          <p:cNvSpPr txBox="1"/>
          <p:nvPr/>
        </p:nvSpPr>
        <p:spPr>
          <a:xfrm>
            <a:off x="184042" y="5530957"/>
            <a:ext cx="245067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000000"/>
                </a:solidFill>
                <a:latin typeface="Calibri"/>
                <a:cs typeface="Segoe UI"/>
              </a:rPr>
              <a:t>Disability Supports Team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19C9C8-DA49-6CB6-CE9D-89A53F8D03AA}"/>
              </a:ext>
            </a:extLst>
          </p:cNvPr>
          <p:cNvSpPr txBox="1"/>
          <p:nvPr/>
        </p:nvSpPr>
        <p:spPr>
          <a:xfrm>
            <a:off x="193729" y="8233474"/>
            <a:ext cx="2470043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000000"/>
                </a:solidFill>
                <a:latin typeface="Calibri"/>
                <a:cs typeface="Segoe UI"/>
              </a:rPr>
              <a:t>Mental Health and Wellbeing Team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B53A15-00D2-D77D-840A-40A8702CCC03}"/>
              </a:ext>
            </a:extLst>
          </p:cNvPr>
          <p:cNvSpPr txBox="1"/>
          <p:nvPr/>
        </p:nvSpPr>
        <p:spPr>
          <a:xfrm>
            <a:off x="15840137" y="4214053"/>
            <a:ext cx="214713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ea typeface="Calibri"/>
                <a:cs typeface="Calibri"/>
              </a:rPr>
              <a:t>Director of Disability Service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0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5485" y="1149233"/>
            <a:ext cx="16877030" cy="8796655"/>
            <a:chOff x="0" y="0"/>
            <a:chExt cx="22502707" cy="117288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02368" cy="11728704"/>
            </a:xfrm>
            <a:custGeom>
              <a:avLst/>
              <a:gdLst/>
              <a:ahLst/>
              <a:cxnLst/>
              <a:rect l="l" t="t" r="r" b="b"/>
              <a:pathLst>
                <a:path w="22502368" h="11728704">
                  <a:moveTo>
                    <a:pt x="22502368" y="0"/>
                  </a:moveTo>
                  <a:lnTo>
                    <a:pt x="0" y="0"/>
                  </a:lnTo>
                  <a:lnTo>
                    <a:pt x="0" y="11728704"/>
                  </a:lnTo>
                  <a:lnTo>
                    <a:pt x="22502368" y="11728704"/>
                  </a:lnTo>
                  <a:lnTo>
                    <a:pt x="22502368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36757" y="1482678"/>
            <a:ext cx="8818880" cy="179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3"/>
              </a:lnSpc>
            </a:pPr>
            <a:r>
              <a:rPr lang="en-US" sz="5100" b="1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Who can register with the </a:t>
            </a:r>
            <a:r>
              <a:rPr lang="en-US" sz="5100" b="1" err="1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disAbility</a:t>
            </a:r>
            <a:r>
              <a:rPr lang="en-US" sz="5100" b="1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 Service?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36757" y="3810000"/>
            <a:ext cx="5958078" cy="6642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8655" lvl="1" indent="-334645" algn="l">
              <a:lnSpc>
                <a:spcPts val="3719"/>
              </a:lnSpc>
              <a:buFont typeface="Arial"/>
              <a:buChar char="•"/>
            </a:pPr>
            <a:r>
              <a:rPr lang="en-US" sz="3099" dirty="0">
                <a:solidFill>
                  <a:srgbClr val="A1659A"/>
                </a:solidFill>
                <a:latin typeface="Alibaba Sans"/>
                <a:cs typeface="Alibaba Sans"/>
                <a:sym typeface="Alibaba Sans"/>
              </a:rPr>
              <a:t>St</a:t>
            </a:r>
            <a:r>
              <a:rPr lang="en-US" sz="3099" dirty="0">
                <a:solidFill>
                  <a:srgbClr val="A1659A"/>
                </a:solidFill>
                <a:latin typeface="Alibaba Sans"/>
                <a:ea typeface="Alibaba Sans"/>
                <a:cs typeface="Alibaba Sans"/>
                <a:sym typeface="Alibaba Sans"/>
              </a:rPr>
              <a:t>udents with confirmed or suspected disabilities can register with the Disability Service to access supports. </a:t>
            </a:r>
            <a:endParaRPr lang="en-US" dirty="0"/>
          </a:p>
          <a:p>
            <a:pPr algn="l">
              <a:lnSpc>
                <a:spcPts val="3719"/>
              </a:lnSpc>
            </a:pPr>
            <a:endParaRPr lang="en-US" sz="3099" dirty="0">
              <a:solidFill>
                <a:srgbClr val="A1659A"/>
              </a:solidFill>
              <a:latin typeface="Alibaba Sans"/>
              <a:ea typeface="Alibaba Sans"/>
              <a:cs typeface="Alibaba Sans"/>
              <a:sym typeface="Alibaba Sans"/>
            </a:endParaRPr>
          </a:p>
          <a:p>
            <a:pPr marL="668655" lvl="1" indent="-334645" algn="l">
              <a:lnSpc>
                <a:spcPts val="3719"/>
              </a:lnSpc>
              <a:buFont typeface="Arial"/>
              <a:buChar char="•"/>
            </a:pPr>
            <a:r>
              <a:rPr lang="en-US" sz="3050" dirty="0">
                <a:solidFill>
                  <a:srgbClr val="A1659A"/>
                </a:solidFill>
                <a:latin typeface="Alibaba Sans"/>
                <a:ea typeface="Alibaba Sans"/>
                <a:cs typeface="Alibaba Sans"/>
                <a:sym typeface="Alibaba Sans"/>
              </a:rPr>
              <a:t>You may have received supports for your disability in the past, or this might be your first experience with reasonable accommodation.</a:t>
            </a:r>
            <a:endParaRPr lang="en-US" sz="3050" dirty="0">
              <a:solidFill>
                <a:srgbClr val="A1659A"/>
              </a:solidFill>
              <a:latin typeface="Alibaba Sans"/>
              <a:ea typeface="Alibaba Sans"/>
              <a:cs typeface="Alibaba Sans"/>
            </a:endParaRPr>
          </a:p>
          <a:p>
            <a:pPr algn="l">
              <a:lnSpc>
                <a:spcPts val="3719"/>
              </a:lnSpc>
            </a:pPr>
            <a:endParaRPr lang="en-US" sz="3099" dirty="0">
              <a:solidFill>
                <a:srgbClr val="A1659A"/>
              </a:solidFill>
              <a:latin typeface="Alibaba Sans"/>
              <a:ea typeface="Alibaba Sans"/>
              <a:cs typeface="Alibaba Sans"/>
              <a:sym typeface="Alibaba Sans"/>
            </a:endParaRPr>
          </a:p>
          <a:p>
            <a:pPr algn="l">
              <a:lnSpc>
                <a:spcPts val="3719"/>
              </a:lnSpc>
            </a:pPr>
            <a:endParaRPr lang="en-US" sz="3099" dirty="0">
              <a:solidFill>
                <a:srgbClr val="A1659A"/>
              </a:solidFill>
              <a:latin typeface="Alibaba Sans"/>
              <a:ea typeface="Alibaba Sans"/>
              <a:cs typeface="Alibaba Sans"/>
              <a:sym typeface="Alibaba Sans"/>
            </a:endParaRPr>
          </a:p>
          <a:p>
            <a:pPr algn="l">
              <a:lnSpc>
                <a:spcPts val="3719"/>
              </a:lnSpc>
            </a:pPr>
            <a:endParaRPr lang="en-US" sz="3099" dirty="0">
              <a:solidFill>
                <a:srgbClr val="A1659A"/>
              </a:solidFill>
              <a:latin typeface="Alibaba Sans"/>
              <a:ea typeface="Alibaba Sans"/>
              <a:cs typeface="Alibaba Sans"/>
              <a:sym typeface="Alibaba San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007359" y="7968894"/>
            <a:ext cx="2753851" cy="1216332"/>
            <a:chOff x="0" y="0"/>
            <a:chExt cx="3671801" cy="1621776"/>
          </a:xfrm>
        </p:grpSpPr>
        <p:sp>
          <p:nvSpPr>
            <p:cNvPr id="9" name="Freeform 9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3671801" cy="1697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00"/>
                </a:lnSpc>
              </a:pPr>
              <a:r>
                <a:rPr lang="en-US" sz="40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Autism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74715" y="7968894"/>
            <a:ext cx="2753851" cy="1216332"/>
            <a:chOff x="0" y="0"/>
            <a:chExt cx="3671801" cy="1621776"/>
          </a:xfrm>
        </p:grpSpPr>
        <p:sp>
          <p:nvSpPr>
            <p:cNvPr id="13" name="Freeform 13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3671801" cy="1697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00"/>
                </a:lnSpc>
              </a:pPr>
              <a:r>
                <a:rPr lang="en-US" sz="36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ADD/ADHD</a:t>
              </a:r>
              <a:r>
                <a:rPr lang="en-US" sz="3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007359" y="2062350"/>
            <a:ext cx="2753851" cy="1216332"/>
            <a:chOff x="0" y="0"/>
            <a:chExt cx="3671801" cy="1621776"/>
          </a:xfrm>
        </p:grpSpPr>
        <p:sp>
          <p:nvSpPr>
            <p:cNvPr id="17" name="Freeform 17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Mental Health Condition</a:t>
              </a:r>
              <a:r>
                <a:rPr lang="en-US" sz="3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690565" y="2062350"/>
            <a:ext cx="2753851" cy="1216332"/>
            <a:chOff x="0" y="0"/>
            <a:chExt cx="3671801" cy="1621776"/>
          </a:xfrm>
        </p:grpSpPr>
        <p:sp>
          <p:nvSpPr>
            <p:cNvPr id="21" name="Freeform 21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3671801" cy="1688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Significant Ongoing Illness</a:t>
              </a:r>
              <a:endParaRPr lang="en-US" sz="30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674715" y="6492258"/>
            <a:ext cx="2753851" cy="1216332"/>
            <a:chOff x="0" y="0"/>
            <a:chExt cx="3671801" cy="1621776"/>
          </a:xfrm>
        </p:grpSpPr>
        <p:sp>
          <p:nvSpPr>
            <p:cNvPr id="25" name="Freeform 25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Blind/Visually Impaired 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007359" y="6492258"/>
            <a:ext cx="2753851" cy="1216332"/>
            <a:chOff x="0" y="0"/>
            <a:chExt cx="3671801" cy="1621776"/>
          </a:xfrm>
        </p:grpSpPr>
        <p:sp>
          <p:nvSpPr>
            <p:cNvPr id="29" name="Freeform 29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Deaf/Hard of Hearing </a:t>
              </a:r>
              <a:endParaRPr lang="en-US" sz="32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007359" y="3538986"/>
            <a:ext cx="2753851" cy="1216332"/>
            <a:chOff x="0" y="0"/>
            <a:chExt cx="3671801" cy="1621776"/>
          </a:xfrm>
        </p:grpSpPr>
        <p:sp>
          <p:nvSpPr>
            <p:cNvPr id="33" name="Freeform 33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Dyspraxia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74715" y="3538986"/>
            <a:ext cx="2753851" cy="1216332"/>
            <a:chOff x="0" y="0"/>
            <a:chExt cx="3671801" cy="1621776"/>
          </a:xfrm>
        </p:grpSpPr>
        <p:sp>
          <p:nvSpPr>
            <p:cNvPr id="37" name="Freeform 37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err="1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SpLD</a:t>
              </a:r>
              <a:endParaRPr lang="en-US" sz="3200" err="1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07359" y="5015622"/>
            <a:ext cx="2753851" cy="1216332"/>
            <a:chOff x="0" y="0"/>
            <a:chExt cx="3671801" cy="1621776"/>
          </a:xfrm>
        </p:grpSpPr>
        <p:sp>
          <p:nvSpPr>
            <p:cNvPr id="41" name="Freeform 41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Neurological Condition</a:t>
              </a:r>
              <a:endParaRPr lang="en-US" sz="32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690565" y="5015622"/>
            <a:ext cx="2753851" cy="1216332"/>
            <a:chOff x="0" y="0"/>
            <a:chExt cx="3671801" cy="1621776"/>
          </a:xfrm>
        </p:grpSpPr>
        <p:sp>
          <p:nvSpPr>
            <p:cNvPr id="45" name="Freeform 45"/>
            <p:cNvSpPr/>
            <p:nvPr/>
          </p:nvSpPr>
          <p:spPr>
            <a:xfrm>
              <a:off x="16891" y="1689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57150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Physical </a:t>
              </a:r>
              <a:endParaRPr lang="en-US" sz="32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5485" y="750062"/>
            <a:ext cx="16877030" cy="8796655"/>
            <a:chOff x="0" y="0"/>
            <a:chExt cx="22502707" cy="117288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02368" cy="11728704"/>
            </a:xfrm>
            <a:custGeom>
              <a:avLst/>
              <a:gdLst/>
              <a:ahLst/>
              <a:cxnLst/>
              <a:rect l="l" t="t" r="r" b="b"/>
              <a:pathLst>
                <a:path w="22502368" h="11728704">
                  <a:moveTo>
                    <a:pt x="22502368" y="0"/>
                  </a:moveTo>
                  <a:lnTo>
                    <a:pt x="0" y="0"/>
                  </a:lnTo>
                  <a:lnTo>
                    <a:pt x="0" y="11728704"/>
                  </a:lnTo>
                  <a:lnTo>
                    <a:pt x="22502368" y="11728704"/>
                  </a:lnTo>
                  <a:lnTo>
                    <a:pt x="22502368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0775" y="1206041"/>
            <a:ext cx="15534903" cy="881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3"/>
              </a:lnSpc>
            </a:pPr>
            <a:r>
              <a:rPr lang="en-US" sz="5100" b="1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What is a reasonable accommodation?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29800" y="2772568"/>
            <a:ext cx="6422379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Reasonable accommodations should alleviate substantial disadvantages that disabled students may otherwise experience.​</a:t>
            </a:r>
          </a:p>
          <a:p>
            <a:pPr fontAlgn="base"/>
            <a:endParaRPr lang="en-US" sz="2400" dirty="0">
              <a:solidFill>
                <a:srgbClr val="82417F"/>
              </a:solidFill>
              <a:latin typeface="Alibaba Sans"/>
              <a:cs typeface="Alibaba Sans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They are agreed in collaboration with students​</a:t>
            </a:r>
          </a:p>
          <a:p>
            <a:pPr fontAlgn="base"/>
            <a:endParaRPr lang="en-US" sz="2400" dirty="0">
              <a:solidFill>
                <a:srgbClr val="82417F"/>
              </a:solidFill>
              <a:latin typeface="Alibaba Sans"/>
              <a:cs typeface="Alibaba Sans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For example:​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Additional time in exams​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Smaller exam venues ​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Permission to record lectures​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Access to respite spaces​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Use of assistive technology ​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82417F"/>
                </a:solidFill>
                <a:latin typeface="Alibaba Sans"/>
                <a:cs typeface="Alibaba Sans"/>
              </a:rPr>
              <a:t>Occupational Therapy support </a:t>
            </a:r>
            <a:r>
              <a:rPr lang="en-US" dirty="0">
                <a:solidFill>
                  <a:srgbClr val="82417F"/>
                </a:solidFill>
              </a:rPr>
              <a:t>​</a:t>
            </a:r>
            <a:endParaRPr lang="en-US" sz="1050" dirty="0">
              <a:solidFill>
                <a:srgbClr val="82417F"/>
              </a:solidFill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726283" y="2997679"/>
            <a:ext cx="6836434" cy="5132717"/>
            <a:chOff x="0" y="0"/>
            <a:chExt cx="9115245" cy="6843623"/>
          </a:xfrm>
        </p:grpSpPr>
        <p:sp>
          <p:nvSpPr>
            <p:cNvPr id="9" name="Freeform 9" descr="What is the difference between equity and equality? — Divided We Fall"/>
            <p:cNvSpPr/>
            <p:nvPr/>
          </p:nvSpPr>
          <p:spPr>
            <a:xfrm>
              <a:off x="0" y="0"/>
              <a:ext cx="9115298" cy="6843649"/>
            </a:xfrm>
            <a:custGeom>
              <a:avLst/>
              <a:gdLst/>
              <a:ahLst/>
              <a:cxnLst/>
              <a:rect l="l" t="t" r="r" b="b"/>
              <a:pathLst>
                <a:path w="9115298" h="6843649">
                  <a:moveTo>
                    <a:pt x="0" y="0"/>
                  </a:moveTo>
                  <a:lnTo>
                    <a:pt x="9115298" y="0"/>
                  </a:lnTo>
                  <a:lnTo>
                    <a:pt x="9115298" y="6843649"/>
                  </a:lnTo>
                  <a:lnTo>
                    <a:pt x="0" y="6843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2" r="-51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5485" y="750062"/>
            <a:ext cx="16877030" cy="8796655"/>
            <a:chOff x="0" y="0"/>
            <a:chExt cx="22502707" cy="117288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02368" cy="11728704"/>
            </a:xfrm>
            <a:custGeom>
              <a:avLst/>
              <a:gdLst/>
              <a:ahLst/>
              <a:cxnLst/>
              <a:rect l="l" t="t" r="r" b="b"/>
              <a:pathLst>
                <a:path w="22502368" h="11728704">
                  <a:moveTo>
                    <a:pt x="22502368" y="0"/>
                  </a:moveTo>
                  <a:lnTo>
                    <a:pt x="0" y="0"/>
                  </a:lnTo>
                  <a:lnTo>
                    <a:pt x="0" y="11728704"/>
                  </a:lnTo>
                  <a:lnTo>
                    <a:pt x="22502368" y="11728704"/>
                  </a:lnTo>
                  <a:lnTo>
                    <a:pt x="22502368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0775" y="1206041"/>
            <a:ext cx="15534903" cy="881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3"/>
              </a:lnSpc>
            </a:pPr>
            <a:r>
              <a:rPr lang="en-US" sz="5100" b="1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Reasonable Accommodation Policy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79139" y="3027738"/>
            <a:ext cx="6260003" cy="412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2" lvl="1" indent="-180976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Ensures fair access – not unfair advantage</a:t>
            </a:r>
          </a:p>
          <a:p>
            <a:pPr marL="361952" lvl="1" indent="-180976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Based on equality law &amp; best practice</a:t>
            </a:r>
          </a:p>
          <a:p>
            <a:pPr marL="361952" lvl="1" indent="-180976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Applies to all teaching &amp; assessment</a:t>
            </a:r>
          </a:p>
          <a:p>
            <a:pPr marL="361952" lvl="1" indent="-180976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By registering, you agree to the policy so supports can be put in place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15396D-525B-881A-9FA5-FF22111AE6F9}"/>
              </a:ext>
            </a:extLst>
          </p:cNvPr>
          <p:cNvSpPr txBox="1"/>
          <p:nvPr/>
        </p:nvSpPr>
        <p:spPr>
          <a:xfrm>
            <a:off x="4668591" y="7228267"/>
            <a:ext cx="2743199" cy="365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327FE4-3474-5FE7-53A2-66DAFE91754C}"/>
              </a:ext>
            </a:extLst>
          </p:cNvPr>
          <p:cNvSpPr txBox="1"/>
          <p:nvPr/>
        </p:nvSpPr>
        <p:spPr>
          <a:xfrm>
            <a:off x="10508408" y="8547306"/>
            <a:ext cx="566189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solidFill>
                  <a:srgbClr val="82417F"/>
                </a:solidFill>
                <a:ea typeface="Calibri"/>
                <a:cs typeface="Calibri"/>
              </a:rPr>
              <a:t>Scan this QR code to read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A989AB-C0C5-A44E-60A2-DBD0C0504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796" y="2231375"/>
            <a:ext cx="61722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5487" y="414527"/>
            <a:ext cx="8446135" cy="9275445"/>
            <a:chOff x="0" y="0"/>
            <a:chExt cx="11261513" cy="123672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61344" cy="12366752"/>
            </a:xfrm>
            <a:custGeom>
              <a:avLst/>
              <a:gdLst/>
              <a:ahLst/>
              <a:cxnLst/>
              <a:rect l="l" t="t" r="r" b="b"/>
              <a:pathLst>
                <a:path w="11261344" h="12366752">
                  <a:moveTo>
                    <a:pt x="11261344" y="0"/>
                  </a:moveTo>
                  <a:lnTo>
                    <a:pt x="0" y="0"/>
                  </a:lnTo>
                  <a:lnTo>
                    <a:pt x="0" y="12366752"/>
                  </a:lnTo>
                  <a:lnTo>
                    <a:pt x="11261344" y="12366752"/>
                  </a:lnTo>
                  <a:lnTo>
                    <a:pt x="11261344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15271" y="527304"/>
            <a:ext cx="8444865" cy="9162415"/>
            <a:chOff x="0" y="0"/>
            <a:chExt cx="11259820" cy="122165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59312" cy="12216384"/>
            </a:xfrm>
            <a:custGeom>
              <a:avLst/>
              <a:gdLst/>
              <a:ahLst/>
              <a:cxnLst/>
              <a:rect l="l" t="t" r="r" b="b"/>
              <a:pathLst>
                <a:path w="11259312" h="12216384">
                  <a:moveTo>
                    <a:pt x="11259312" y="0"/>
                  </a:moveTo>
                  <a:lnTo>
                    <a:pt x="0" y="0"/>
                  </a:lnTo>
                  <a:lnTo>
                    <a:pt x="0" y="12216384"/>
                  </a:lnTo>
                  <a:lnTo>
                    <a:pt x="11259312" y="12216384"/>
                  </a:lnTo>
                  <a:lnTo>
                    <a:pt x="11259312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6463" y="144379"/>
            <a:ext cx="17919032" cy="1703574"/>
            <a:chOff x="0" y="0"/>
            <a:chExt cx="23892043" cy="2271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892002" cy="2271395"/>
            </a:xfrm>
            <a:custGeom>
              <a:avLst/>
              <a:gdLst/>
              <a:ahLst/>
              <a:cxnLst/>
              <a:rect l="l" t="t" r="r" b="b"/>
              <a:pathLst>
                <a:path w="23892002" h="2271395">
                  <a:moveTo>
                    <a:pt x="0" y="0"/>
                  </a:moveTo>
                  <a:lnTo>
                    <a:pt x="23892002" y="0"/>
                  </a:lnTo>
                  <a:lnTo>
                    <a:pt x="23892002" y="2271395"/>
                  </a:lnTo>
                  <a:lnTo>
                    <a:pt x="0" y="2271395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76463" y="702952"/>
            <a:ext cx="18458010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 spc="-113" dirty="0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How to Register for Reasonable Accommodations </a:t>
            </a:r>
          </a:p>
          <a:p>
            <a:pPr algn="l">
              <a:lnSpc>
                <a:spcPts val="6480"/>
              </a:lnSpc>
            </a:pPr>
            <a:endParaRPr lang="en-US" sz="5400" b="1" spc="-113" dirty="0">
              <a:solidFill>
                <a:srgbClr val="823178"/>
              </a:solidFill>
              <a:latin typeface="Alibaba Sans Bold"/>
              <a:ea typeface="Alibaba Sans Bold"/>
              <a:cs typeface="Alibaba Sans Bold"/>
              <a:sym typeface="Alibab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47187" y="2985612"/>
            <a:ext cx="795528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1. Log into my.tcd.ie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79950" y="2335943"/>
            <a:ext cx="7582412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44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2. Click the “My Disability Service” tab under the “+” sign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85982" y="4540841"/>
            <a:ext cx="7677690" cy="3915173"/>
            <a:chOff x="0" y="0"/>
            <a:chExt cx="10236920" cy="5220231"/>
          </a:xfrm>
        </p:grpSpPr>
        <p:sp>
          <p:nvSpPr>
            <p:cNvPr id="16" name="Freeform 16" descr="A screenshot of a computer  AI-generated content may be incorrect."/>
            <p:cNvSpPr/>
            <p:nvPr/>
          </p:nvSpPr>
          <p:spPr>
            <a:xfrm>
              <a:off x="0" y="0"/>
              <a:ext cx="10236962" cy="5220208"/>
            </a:xfrm>
            <a:custGeom>
              <a:avLst/>
              <a:gdLst/>
              <a:ahLst/>
              <a:cxnLst/>
              <a:rect l="l" t="t" r="r" b="b"/>
              <a:pathLst>
                <a:path w="10236962" h="5220208">
                  <a:moveTo>
                    <a:pt x="0" y="0"/>
                  </a:moveTo>
                  <a:lnTo>
                    <a:pt x="10236962" y="0"/>
                  </a:lnTo>
                  <a:lnTo>
                    <a:pt x="10236962" y="5220208"/>
                  </a:lnTo>
                  <a:lnTo>
                    <a:pt x="0" y="5220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79950" y="4574281"/>
            <a:ext cx="7876318" cy="4394156"/>
            <a:chOff x="0" y="0"/>
            <a:chExt cx="10501757" cy="5858875"/>
          </a:xfrm>
        </p:grpSpPr>
        <p:sp>
          <p:nvSpPr>
            <p:cNvPr id="18" name="Freeform 18" descr="A screenshot of a computer  AI-generated content may be incorrect."/>
            <p:cNvSpPr/>
            <p:nvPr/>
          </p:nvSpPr>
          <p:spPr>
            <a:xfrm>
              <a:off x="0" y="0"/>
              <a:ext cx="10501757" cy="5858891"/>
            </a:xfrm>
            <a:custGeom>
              <a:avLst/>
              <a:gdLst/>
              <a:ahLst/>
              <a:cxnLst/>
              <a:rect l="l" t="t" r="r" b="b"/>
              <a:pathLst>
                <a:path w="10501757" h="5858891">
                  <a:moveTo>
                    <a:pt x="0" y="0"/>
                  </a:moveTo>
                  <a:lnTo>
                    <a:pt x="10501757" y="0"/>
                  </a:lnTo>
                  <a:lnTo>
                    <a:pt x="10501757" y="5858891"/>
                  </a:lnTo>
                  <a:lnTo>
                    <a:pt x="0" y="5858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12899" y="2603836"/>
            <a:ext cx="14062202" cy="965218"/>
            <a:chOff x="0" y="0"/>
            <a:chExt cx="18749603" cy="1286957"/>
          </a:xfrm>
        </p:grpSpPr>
        <p:sp>
          <p:nvSpPr>
            <p:cNvPr id="5" name="Freeform 5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8749603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Select your Primary and Secondary Disability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12899" y="3868523"/>
            <a:ext cx="14062202" cy="965218"/>
            <a:chOff x="0" y="0"/>
            <a:chExt cx="18749603" cy="1286957"/>
          </a:xfrm>
        </p:grpSpPr>
        <p:sp>
          <p:nvSpPr>
            <p:cNvPr id="9" name="Freeform 9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8749603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Agree to our policies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112899" y="5297197"/>
            <a:ext cx="14062202" cy="965218"/>
            <a:chOff x="0" y="0"/>
            <a:chExt cx="18749603" cy="1286957"/>
          </a:xfrm>
        </p:grpSpPr>
        <p:sp>
          <p:nvSpPr>
            <p:cNvPr id="13" name="Freeform 13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8749603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Choose whether or not you would like exam accommodations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12898" y="6646478"/>
            <a:ext cx="14062201" cy="965218"/>
            <a:chOff x="0" y="0"/>
            <a:chExt cx="18749601" cy="1286957"/>
          </a:xfrm>
        </p:grpSpPr>
        <p:sp>
          <p:nvSpPr>
            <p:cNvPr id="17" name="Freeform 17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18749601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Upload your evidence of disability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12898" y="8075152"/>
            <a:ext cx="14062200" cy="965218"/>
            <a:chOff x="0" y="0"/>
            <a:chExt cx="18749600" cy="1286957"/>
          </a:xfrm>
        </p:grpSpPr>
        <p:sp>
          <p:nvSpPr>
            <p:cNvPr id="21" name="Freeform 21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18749600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Remember to submit your application!</a:t>
              </a:r>
            </a:p>
          </p:txBody>
        </p:sp>
      </p:grpSp>
      <p:sp>
        <p:nvSpPr>
          <p:cNvPr id="24" name="Freeform 24"/>
          <p:cNvSpPr/>
          <p:nvPr/>
        </p:nvSpPr>
        <p:spPr>
          <a:xfrm rot="747988">
            <a:off x="16051618" y="3236007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0" y="0"/>
                </a:moveTo>
                <a:lnTo>
                  <a:pt x="675211" y="0"/>
                </a:lnTo>
                <a:lnTo>
                  <a:pt x="675211" y="1265032"/>
                </a:lnTo>
                <a:lnTo>
                  <a:pt x="0" y="1265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5" name="TextBox 25"/>
          <p:cNvSpPr txBox="1"/>
          <p:nvPr/>
        </p:nvSpPr>
        <p:spPr>
          <a:xfrm>
            <a:off x="876427" y="844261"/>
            <a:ext cx="16920254" cy="915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5400" b="1" dirty="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How to Register for Reasonable Accommodations</a:t>
            </a:r>
          </a:p>
        </p:txBody>
      </p:sp>
      <p:sp>
        <p:nvSpPr>
          <p:cNvPr id="26" name="Freeform 26"/>
          <p:cNvSpPr/>
          <p:nvPr/>
        </p:nvSpPr>
        <p:spPr>
          <a:xfrm rot="747988">
            <a:off x="16051618" y="4664681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0" y="0"/>
                </a:moveTo>
                <a:lnTo>
                  <a:pt x="675211" y="0"/>
                </a:lnTo>
                <a:lnTo>
                  <a:pt x="675211" y="1265032"/>
                </a:lnTo>
                <a:lnTo>
                  <a:pt x="0" y="1265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7" name="Freeform 27"/>
          <p:cNvSpPr/>
          <p:nvPr/>
        </p:nvSpPr>
        <p:spPr>
          <a:xfrm rot="747988">
            <a:off x="16051618" y="6093268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0" y="0"/>
                </a:moveTo>
                <a:lnTo>
                  <a:pt x="675211" y="0"/>
                </a:lnTo>
                <a:lnTo>
                  <a:pt x="675211" y="1265032"/>
                </a:lnTo>
                <a:lnTo>
                  <a:pt x="0" y="1265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8" name="Freeform 28"/>
          <p:cNvSpPr/>
          <p:nvPr/>
        </p:nvSpPr>
        <p:spPr>
          <a:xfrm rot="747988">
            <a:off x="16051618" y="7521856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0" y="0"/>
                </a:moveTo>
                <a:lnTo>
                  <a:pt x="675211" y="0"/>
                </a:lnTo>
                <a:lnTo>
                  <a:pt x="675211" y="1265032"/>
                </a:lnTo>
                <a:lnTo>
                  <a:pt x="0" y="1265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9" name="Freeform 29"/>
          <p:cNvSpPr/>
          <p:nvPr/>
        </p:nvSpPr>
        <p:spPr>
          <a:xfrm rot="-661044" flipH="1">
            <a:off x="1543640" y="3139306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675211" y="0"/>
                </a:moveTo>
                <a:lnTo>
                  <a:pt x="0" y="0"/>
                </a:lnTo>
                <a:lnTo>
                  <a:pt x="0" y="1265032"/>
                </a:lnTo>
                <a:lnTo>
                  <a:pt x="675211" y="1265032"/>
                </a:lnTo>
                <a:lnTo>
                  <a:pt x="6752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0" name="Freeform 30"/>
          <p:cNvSpPr/>
          <p:nvPr/>
        </p:nvSpPr>
        <p:spPr>
          <a:xfrm rot="-661044" flipH="1">
            <a:off x="1543640" y="4611865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675211" y="0"/>
                </a:moveTo>
                <a:lnTo>
                  <a:pt x="0" y="0"/>
                </a:lnTo>
                <a:lnTo>
                  <a:pt x="0" y="1265032"/>
                </a:lnTo>
                <a:lnTo>
                  <a:pt x="675211" y="1265032"/>
                </a:lnTo>
                <a:lnTo>
                  <a:pt x="6752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1" name="Freeform 31"/>
          <p:cNvSpPr/>
          <p:nvPr/>
        </p:nvSpPr>
        <p:spPr>
          <a:xfrm rot="-661044" flipH="1">
            <a:off x="1543640" y="6040496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675211" y="0"/>
                </a:moveTo>
                <a:lnTo>
                  <a:pt x="0" y="0"/>
                </a:lnTo>
                <a:lnTo>
                  <a:pt x="0" y="1265032"/>
                </a:lnTo>
                <a:lnTo>
                  <a:pt x="675211" y="1265032"/>
                </a:lnTo>
                <a:lnTo>
                  <a:pt x="6752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2" name="Freeform 32"/>
          <p:cNvSpPr/>
          <p:nvPr/>
        </p:nvSpPr>
        <p:spPr>
          <a:xfrm rot="-661044" flipH="1">
            <a:off x="1543640" y="7469127"/>
            <a:ext cx="675211" cy="1265032"/>
          </a:xfrm>
          <a:custGeom>
            <a:avLst/>
            <a:gdLst/>
            <a:ahLst/>
            <a:cxnLst/>
            <a:rect l="l" t="t" r="r" b="b"/>
            <a:pathLst>
              <a:path w="675211" h="1265032">
                <a:moveTo>
                  <a:pt x="675211" y="0"/>
                </a:moveTo>
                <a:lnTo>
                  <a:pt x="0" y="0"/>
                </a:lnTo>
                <a:lnTo>
                  <a:pt x="0" y="1265032"/>
                </a:lnTo>
                <a:lnTo>
                  <a:pt x="675211" y="1265032"/>
                </a:lnTo>
                <a:lnTo>
                  <a:pt x="6752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499079" y="4838770"/>
            <a:ext cx="5799786" cy="269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60"/>
              </a:lnSpc>
            </a:pPr>
            <a:r>
              <a:rPr lang="en-US" sz="8800" b="1">
                <a:solidFill>
                  <a:srgbClr val="722970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October 30th 2026</a:t>
            </a:r>
            <a:endParaRPr lang="en-US" sz="8800" b="1">
              <a:solidFill>
                <a:srgbClr val="722970"/>
              </a:solidFill>
              <a:latin typeface="Alibaba Sans Bold"/>
              <a:ea typeface="Alibaba Sans Bold"/>
              <a:cs typeface="Alibab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27349" y="1163604"/>
            <a:ext cx="14024102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9"/>
              </a:lnSpc>
            </a:pPr>
            <a:r>
              <a:rPr lang="en-US" sz="6450" b="1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APPLICATION DEADLINE FOR EXAM ACCOMMODATIONS!</a:t>
            </a:r>
          </a:p>
        </p:txBody>
      </p:sp>
      <p:sp>
        <p:nvSpPr>
          <p:cNvPr id="6" name="Freeform 6" descr="Daily calendar with solid fill"/>
          <p:cNvSpPr/>
          <p:nvPr/>
        </p:nvSpPr>
        <p:spPr>
          <a:xfrm>
            <a:off x="9003715" y="2880929"/>
            <a:ext cx="6624116" cy="6624116"/>
          </a:xfrm>
          <a:custGeom>
            <a:avLst/>
            <a:gdLst/>
            <a:ahLst/>
            <a:cxnLst/>
            <a:rect l="l" t="t" r="r" b="b"/>
            <a:pathLst>
              <a:path w="6624116" h="6624116">
                <a:moveTo>
                  <a:pt x="0" y="0"/>
                </a:moveTo>
                <a:lnTo>
                  <a:pt x="6624116" y="0"/>
                </a:lnTo>
                <a:lnTo>
                  <a:pt x="6624116" y="6624116"/>
                </a:lnTo>
                <a:lnTo>
                  <a:pt x="0" y="6624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Freeform 7" descr="Comment Important with solid fill"/>
          <p:cNvSpPr/>
          <p:nvPr/>
        </p:nvSpPr>
        <p:spPr>
          <a:xfrm>
            <a:off x="-25881" y="382554"/>
            <a:ext cx="3964052" cy="3964052"/>
          </a:xfrm>
          <a:custGeom>
            <a:avLst/>
            <a:gdLst/>
            <a:ahLst/>
            <a:cxnLst/>
            <a:rect l="l" t="t" r="r" b="b"/>
            <a:pathLst>
              <a:path w="3964052" h="3964052">
                <a:moveTo>
                  <a:pt x="0" y="0"/>
                </a:moveTo>
                <a:lnTo>
                  <a:pt x="3964052" y="0"/>
                </a:lnTo>
                <a:lnTo>
                  <a:pt x="3964052" y="3964052"/>
                </a:lnTo>
                <a:lnTo>
                  <a:pt x="0" y="39640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7825" y="2137039"/>
            <a:ext cx="6670631" cy="965218"/>
            <a:chOff x="0" y="0"/>
            <a:chExt cx="8981995" cy="1286957"/>
          </a:xfrm>
        </p:grpSpPr>
        <p:sp>
          <p:nvSpPr>
            <p:cNvPr id="5" name="Freeform 5"/>
            <p:cNvSpPr/>
            <p:nvPr/>
          </p:nvSpPr>
          <p:spPr>
            <a:xfrm>
              <a:off x="12168" y="25400"/>
              <a:ext cx="8957618" cy="1236218"/>
            </a:xfrm>
            <a:custGeom>
              <a:avLst/>
              <a:gdLst/>
              <a:ahLst/>
              <a:cxnLst/>
              <a:rect l="l" t="t" r="r" b="b"/>
              <a:pathLst>
                <a:path w="8957618" h="1236218">
                  <a:moveTo>
                    <a:pt x="0" y="205994"/>
                  </a:moveTo>
                  <a:cubicBezTo>
                    <a:pt x="0" y="92202"/>
                    <a:pt x="45873" y="0"/>
                    <a:pt x="102453" y="0"/>
                  </a:cubicBezTo>
                  <a:lnTo>
                    <a:pt x="8855165" y="0"/>
                  </a:lnTo>
                  <a:cubicBezTo>
                    <a:pt x="8911745" y="0"/>
                    <a:pt x="8957618" y="92202"/>
                    <a:pt x="8957618" y="205994"/>
                  </a:cubicBezTo>
                  <a:lnTo>
                    <a:pt x="8957618" y="1030097"/>
                  </a:lnTo>
                  <a:cubicBezTo>
                    <a:pt x="8957618" y="1143889"/>
                    <a:pt x="8911745" y="1236091"/>
                    <a:pt x="8855165" y="1236091"/>
                  </a:cubicBezTo>
                  <a:lnTo>
                    <a:pt x="102453" y="1236091"/>
                  </a:lnTo>
                  <a:cubicBezTo>
                    <a:pt x="45873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8981954" cy="1287018"/>
            </a:xfrm>
            <a:custGeom>
              <a:avLst/>
              <a:gdLst/>
              <a:ahLst/>
              <a:cxnLst/>
              <a:rect l="l" t="t" r="r" b="b"/>
              <a:pathLst>
                <a:path w="8981954" h="1287018">
                  <a:moveTo>
                    <a:pt x="0" y="231394"/>
                  </a:moveTo>
                  <a:cubicBezTo>
                    <a:pt x="0" y="102743"/>
                    <a:pt x="51774" y="0"/>
                    <a:pt x="114621" y="0"/>
                  </a:cubicBezTo>
                  <a:lnTo>
                    <a:pt x="8867333" y="0"/>
                  </a:lnTo>
                  <a:lnTo>
                    <a:pt x="8867333" y="25400"/>
                  </a:lnTo>
                  <a:lnTo>
                    <a:pt x="8867333" y="0"/>
                  </a:lnTo>
                  <a:cubicBezTo>
                    <a:pt x="8930240" y="0"/>
                    <a:pt x="8981954" y="102743"/>
                    <a:pt x="8981954" y="231394"/>
                  </a:cubicBezTo>
                  <a:lnTo>
                    <a:pt x="8969786" y="231394"/>
                  </a:lnTo>
                  <a:lnTo>
                    <a:pt x="8981954" y="231394"/>
                  </a:lnTo>
                  <a:lnTo>
                    <a:pt x="8981954" y="1055497"/>
                  </a:lnTo>
                  <a:lnTo>
                    <a:pt x="8969786" y="1055497"/>
                  </a:lnTo>
                  <a:lnTo>
                    <a:pt x="8981954" y="1055497"/>
                  </a:lnTo>
                  <a:cubicBezTo>
                    <a:pt x="8981954" y="1184148"/>
                    <a:pt x="8930180" y="1286891"/>
                    <a:pt x="8867333" y="1286891"/>
                  </a:cubicBezTo>
                  <a:lnTo>
                    <a:pt x="8867333" y="1261491"/>
                  </a:lnTo>
                  <a:lnTo>
                    <a:pt x="8867333" y="1286891"/>
                  </a:lnTo>
                  <a:lnTo>
                    <a:pt x="114621" y="1286891"/>
                  </a:lnTo>
                  <a:lnTo>
                    <a:pt x="114621" y="1261491"/>
                  </a:lnTo>
                  <a:lnTo>
                    <a:pt x="114621" y="1286891"/>
                  </a:lnTo>
                  <a:cubicBezTo>
                    <a:pt x="51774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12168" y="231394"/>
                  </a:lnTo>
                  <a:lnTo>
                    <a:pt x="0" y="231394"/>
                  </a:lnTo>
                  <a:moveTo>
                    <a:pt x="24336" y="231394"/>
                  </a:moveTo>
                  <a:lnTo>
                    <a:pt x="24336" y="1055497"/>
                  </a:lnTo>
                  <a:lnTo>
                    <a:pt x="12168" y="1055497"/>
                  </a:lnTo>
                  <a:lnTo>
                    <a:pt x="24336" y="1055497"/>
                  </a:lnTo>
                  <a:cubicBezTo>
                    <a:pt x="24336" y="1154303"/>
                    <a:pt x="64307" y="1236091"/>
                    <a:pt x="114621" y="1236091"/>
                  </a:cubicBezTo>
                  <a:lnTo>
                    <a:pt x="8867333" y="1236091"/>
                  </a:lnTo>
                  <a:cubicBezTo>
                    <a:pt x="8917647" y="1236091"/>
                    <a:pt x="8957618" y="1154303"/>
                    <a:pt x="8957618" y="1055497"/>
                  </a:cubicBezTo>
                  <a:lnTo>
                    <a:pt x="8957618" y="231394"/>
                  </a:lnTo>
                  <a:cubicBezTo>
                    <a:pt x="8957618" y="132588"/>
                    <a:pt x="8917647" y="50800"/>
                    <a:pt x="8867333" y="50800"/>
                  </a:cubicBezTo>
                  <a:lnTo>
                    <a:pt x="114621" y="50800"/>
                  </a:lnTo>
                  <a:lnTo>
                    <a:pt x="114621" y="25400"/>
                  </a:lnTo>
                  <a:lnTo>
                    <a:pt x="114621" y="50800"/>
                  </a:lnTo>
                  <a:cubicBezTo>
                    <a:pt x="64307" y="50800"/>
                    <a:pt x="24336" y="132588"/>
                    <a:pt x="24336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8981995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Your application is reviewed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3435632"/>
            <a:ext cx="6736496" cy="1413967"/>
            <a:chOff x="0" y="0"/>
            <a:chExt cx="8981995" cy="1885290"/>
          </a:xfrm>
        </p:grpSpPr>
        <p:sp>
          <p:nvSpPr>
            <p:cNvPr id="9" name="Freeform 9"/>
            <p:cNvSpPr/>
            <p:nvPr/>
          </p:nvSpPr>
          <p:spPr>
            <a:xfrm>
              <a:off x="12168" y="37209"/>
              <a:ext cx="8957618" cy="1810960"/>
            </a:xfrm>
            <a:custGeom>
              <a:avLst/>
              <a:gdLst/>
              <a:ahLst/>
              <a:cxnLst/>
              <a:rect l="l" t="t" r="r" b="b"/>
              <a:pathLst>
                <a:path w="8957618" h="1810960">
                  <a:moveTo>
                    <a:pt x="0" y="301765"/>
                  </a:moveTo>
                  <a:cubicBezTo>
                    <a:pt x="0" y="135069"/>
                    <a:pt x="45873" y="0"/>
                    <a:pt x="102453" y="0"/>
                  </a:cubicBezTo>
                  <a:lnTo>
                    <a:pt x="8855165" y="0"/>
                  </a:lnTo>
                  <a:cubicBezTo>
                    <a:pt x="8911745" y="0"/>
                    <a:pt x="8957618" y="135069"/>
                    <a:pt x="8957618" y="301765"/>
                  </a:cubicBezTo>
                  <a:lnTo>
                    <a:pt x="8957618" y="1509010"/>
                  </a:lnTo>
                  <a:cubicBezTo>
                    <a:pt x="8957618" y="1675706"/>
                    <a:pt x="8911745" y="1810775"/>
                    <a:pt x="8855165" y="1810775"/>
                  </a:cubicBezTo>
                  <a:lnTo>
                    <a:pt x="102453" y="1810775"/>
                  </a:lnTo>
                  <a:cubicBezTo>
                    <a:pt x="45873" y="1810960"/>
                    <a:pt x="0" y="1675706"/>
                    <a:pt x="0" y="1509010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981954" cy="1885350"/>
            </a:xfrm>
            <a:custGeom>
              <a:avLst/>
              <a:gdLst/>
              <a:ahLst/>
              <a:cxnLst/>
              <a:rect l="l" t="t" r="r" b="b"/>
              <a:pathLst>
                <a:path w="8981954" h="1885350">
                  <a:moveTo>
                    <a:pt x="0" y="338974"/>
                  </a:moveTo>
                  <a:cubicBezTo>
                    <a:pt x="0" y="150510"/>
                    <a:pt x="51774" y="0"/>
                    <a:pt x="114621" y="0"/>
                  </a:cubicBezTo>
                  <a:lnTo>
                    <a:pt x="8867333" y="0"/>
                  </a:lnTo>
                  <a:lnTo>
                    <a:pt x="8867333" y="37209"/>
                  </a:lnTo>
                  <a:lnTo>
                    <a:pt x="8867333" y="0"/>
                  </a:lnTo>
                  <a:cubicBezTo>
                    <a:pt x="8930240" y="0"/>
                    <a:pt x="8981954" y="150510"/>
                    <a:pt x="8981954" y="338974"/>
                  </a:cubicBezTo>
                  <a:lnTo>
                    <a:pt x="8969786" y="338974"/>
                  </a:lnTo>
                  <a:lnTo>
                    <a:pt x="8981954" y="338974"/>
                  </a:lnTo>
                  <a:lnTo>
                    <a:pt x="8981954" y="1546219"/>
                  </a:lnTo>
                  <a:lnTo>
                    <a:pt x="8969786" y="1546219"/>
                  </a:lnTo>
                  <a:lnTo>
                    <a:pt x="8981954" y="1546219"/>
                  </a:lnTo>
                  <a:cubicBezTo>
                    <a:pt x="8981954" y="1734682"/>
                    <a:pt x="8930180" y="1885192"/>
                    <a:pt x="8867333" y="1885192"/>
                  </a:cubicBezTo>
                  <a:lnTo>
                    <a:pt x="8867333" y="1847984"/>
                  </a:lnTo>
                  <a:lnTo>
                    <a:pt x="8867333" y="1885192"/>
                  </a:lnTo>
                  <a:lnTo>
                    <a:pt x="114621" y="1885192"/>
                  </a:lnTo>
                  <a:lnTo>
                    <a:pt x="114621" y="1847984"/>
                  </a:lnTo>
                  <a:lnTo>
                    <a:pt x="114621" y="1885192"/>
                  </a:lnTo>
                  <a:cubicBezTo>
                    <a:pt x="51774" y="1885350"/>
                    <a:pt x="0" y="1734868"/>
                    <a:pt x="0" y="1546219"/>
                  </a:cubicBezTo>
                  <a:lnTo>
                    <a:pt x="0" y="338974"/>
                  </a:lnTo>
                  <a:lnTo>
                    <a:pt x="12168" y="338974"/>
                  </a:lnTo>
                  <a:lnTo>
                    <a:pt x="0" y="338974"/>
                  </a:lnTo>
                  <a:moveTo>
                    <a:pt x="24336" y="338974"/>
                  </a:moveTo>
                  <a:lnTo>
                    <a:pt x="24336" y="1546219"/>
                  </a:lnTo>
                  <a:lnTo>
                    <a:pt x="12168" y="1546219"/>
                  </a:lnTo>
                  <a:lnTo>
                    <a:pt x="24336" y="1546219"/>
                  </a:lnTo>
                  <a:cubicBezTo>
                    <a:pt x="24336" y="1690962"/>
                    <a:pt x="64307" y="1810775"/>
                    <a:pt x="114621" y="1810775"/>
                  </a:cubicBezTo>
                  <a:lnTo>
                    <a:pt x="8867333" y="1810775"/>
                  </a:lnTo>
                  <a:cubicBezTo>
                    <a:pt x="8917647" y="1810775"/>
                    <a:pt x="8957618" y="1690962"/>
                    <a:pt x="8957618" y="1546219"/>
                  </a:cubicBezTo>
                  <a:lnTo>
                    <a:pt x="8957618" y="338974"/>
                  </a:lnTo>
                  <a:cubicBezTo>
                    <a:pt x="8957618" y="194231"/>
                    <a:pt x="8917647" y="74418"/>
                    <a:pt x="8867333" y="74418"/>
                  </a:cubicBezTo>
                  <a:lnTo>
                    <a:pt x="114621" y="74418"/>
                  </a:lnTo>
                  <a:lnTo>
                    <a:pt x="114621" y="37209"/>
                  </a:lnTo>
                  <a:lnTo>
                    <a:pt x="114621" y="74418"/>
                  </a:lnTo>
                  <a:cubicBezTo>
                    <a:pt x="64307" y="74418"/>
                    <a:pt x="24336" y="194231"/>
                    <a:pt x="24336" y="33897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8981995" cy="1885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You are offered initial reasonable accommodations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5108534"/>
            <a:ext cx="6736496" cy="1413967"/>
            <a:chOff x="0" y="0"/>
            <a:chExt cx="8981995" cy="1885290"/>
          </a:xfrm>
        </p:grpSpPr>
        <p:sp>
          <p:nvSpPr>
            <p:cNvPr id="13" name="Freeform 13"/>
            <p:cNvSpPr/>
            <p:nvPr/>
          </p:nvSpPr>
          <p:spPr>
            <a:xfrm>
              <a:off x="12168" y="37209"/>
              <a:ext cx="8957618" cy="1810960"/>
            </a:xfrm>
            <a:custGeom>
              <a:avLst/>
              <a:gdLst/>
              <a:ahLst/>
              <a:cxnLst/>
              <a:rect l="l" t="t" r="r" b="b"/>
              <a:pathLst>
                <a:path w="8957618" h="1810960">
                  <a:moveTo>
                    <a:pt x="0" y="301765"/>
                  </a:moveTo>
                  <a:cubicBezTo>
                    <a:pt x="0" y="135069"/>
                    <a:pt x="45873" y="0"/>
                    <a:pt x="102453" y="0"/>
                  </a:cubicBezTo>
                  <a:lnTo>
                    <a:pt x="8855165" y="0"/>
                  </a:lnTo>
                  <a:cubicBezTo>
                    <a:pt x="8911745" y="0"/>
                    <a:pt x="8957618" y="135069"/>
                    <a:pt x="8957618" y="301765"/>
                  </a:cubicBezTo>
                  <a:lnTo>
                    <a:pt x="8957618" y="1509010"/>
                  </a:lnTo>
                  <a:cubicBezTo>
                    <a:pt x="8957618" y="1675706"/>
                    <a:pt x="8911745" y="1810775"/>
                    <a:pt x="8855165" y="1810775"/>
                  </a:cubicBezTo>
                  <a:lnTo>
                    <a:pt x="102453" y="1810775"/>
                  </a:lnTo>
                  <a:cubicBezTo>
                    <a:pt x="45873" y="1810960"/>
                    <a:pt x="0" y="1675706"/>
                    <a:pt x="0" y="1509010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8981954" cy="1885350"/>
            </a:xfrm>
            <a:custGeom>
              <a:avLst/>
              <a:gdLst/>
              <a:ahLst/>
              <a:cxnLst/>
              <a:rect l="l" t="t" r="r" b="b"/>
              <a:pathLst>
                <a:path w="8981954" h="1885350">
                  <a:moveTo>
                    <a:pt x="0" y="338974"/>
                  </a:moveTo>
                  <a:cubicBezTo>
                    <a:pt x="0" y="150510"/>
                    <a:pt x="51774" y="0"/>
                    <a:pt x="114621" y="0"/>
                  </a:cubicBezTo>
                  <a:lnTo>
                    <a:pt x="8867333" y="0"/>
                  </a:lnTo>
                  <a:lnTo>
                    <a:pt x="8867333" y="37209"/>
                  </a:lnTo>
                  <a:lnTo>
                    <a:pt x="8867333" y="0"/>
                  </a:lnTo>
                  <a:cubicBezTo>
                    <a:pt x="8930240" y="0"/>
                    <a:pt x="8981954" y="150510"/>
                    <a:pt x="8981954" y="338974"/>
                  </a:cubicBezTo>
                  <a:lnTo>
                    <a:pt x="8969786" y="338974"/>
                  </a:lnTo>
                  <a:lnTo>
                    <a:pt x="8981954" y="338974"/>
                  </a:lnTo>
                  <a:lnTo>
                    <a:pt x="8981954" y="1546219"/>
                  </a:lnTo>
                  <a:lnTo>
                    <a:pt x="8969786" y="1546219"/>
                  </a:lnTo>
                  <a:lnTo>
                    <a:pt x="8981954" y="1546219"/>
                  </a:lnTo>
                  <a:cubicBezTo>
                    <a:pt x="8981954" y="1734682"/>
                    <a:pt x="8930180" y="1885192"/>
                    <a:pt x="8867333" y="1885192"/>
                  </a:cubicBezTo>
                  <a:lnTo>
                    <a:pt x="8867333" y="1847984"/>
                  </a:lnTo>
                  <a:lnTo>
                    <a:pt x="8867333" y="1885192"/>
                  </a:lnTo>
                  <a:lnTo>
                    <a:pt x="114621" y="1885192"/>
                  </a:lnTo>
                  <a:lnTo>
                    <a:pt x="114621" y="1847984"/>
                  </a:lnTo>
                  <a:lnTo>
                    <a:pt x="114621" y="1885192"/>
                  </a:lnTo>
                  <a:cubicBezTo>
                    <a:pt x="51774" y="1885350"/>
                    <a:pt x="0" y="1734868"/>
                    <a:pt x="0" y="1546219"/>
                  </a:cubicBezTo>
                  <a:lnTo>
                    <a:pt x="0" y="338974"/>
                  </a:lnTo>
                  <a:lnTo>
                    <a:pt x="12168" y="338974"/>
                  </a:lnTo>
                  <a:lnTo>
                    <a:pt x="0" y="338974"/>
                  </a:lnTo>
                  <a:moveTo>
                    <a:pt x="24336" y="338974"/>
                  </a:moveTo>
                  <a:lnTo>
                    <a:pt x="24336" y="1546219"/>
                  </a:lnTo>
                  <a:lnTo>
                    <a:pt x="12168" y="1546219"/>
                  </a:lnTo>
                  <a:lnTo>
                    <a:pt x="24336" y="1546219"/>
                  </a:lnTo>
                  <a:cubicBezTo>
                    <a:pt x="24336" y="1690962"/>
                    <a:pt x="64307" y="1810775"/>
                    <a:pt x="114621" y="1810775"/>
                  </a:cubicBezTo>
                  <a:lnTo>
                    <a:pt x="8867333" y="1810775"/>
                  </a:lnTo>
                  <a:cubicBezTo>
                    <a:pt x="8917647" y="1810775"/>
                    <a:pt x="8957618" y="1690962"/>
                    <a:pt x="8957618" y="1546219"/>
                  </a:cubicBezTo>
                  <a:lnTo>
                    <a:pt x="8957618" y="338974"/>
                  </a:lnTo>
                  <a:cubicBezTo>
                    <a:pt x="8957618" y="194231"/>
                    <a:pt x="8917647" y="74418"/>
                    <a:pt x="8867333" y="74418"/>
                  </a:cubicBezTo>
                  <a:lnTo>
                    <a:pt x="114621" y="74418"/>
                  </a:lnTo>
                  <a:lnTo>
                    <a:pt x="114621" y="37209"/>
                  </a:lnTo>
                  <a:lnTo>
                    <a:pt x="114621" y="74418"/>
                  </a:lnTo>
                  <a:cubicBezTo>
                    <a:pt x="64307" y="74418"/>
                    <a:pt x="24336" y="194231"/>
                    <a:pt x="24336" y="33897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8981995" cy="1885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You are emailed regarding the next steps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1961" y="6781437"/>
            <a:ext cx="6736496" cy="965218"/>
            <a:chOff x="0" y="0"/>
            <a:chExt cx="8981994" cy="1286957"/>
          </a:xfrm>
        </p:grpSpPr>
        <p:sp>
          <p:nvSpPr>
            <p:cNvPr id="17" name="Freeform 17"/>
            <p:cNvSpPr/>
            <p:nvPr/>
          </p:nvSpPr>
          <p:spPr>
            <a:xfrm>
              <a:off x="12168" y="25400"/>
              <a:ext cx="8957618" cy="1236218"/>
            </a:xfrm>
            <a:custGeom>
              <a:avLst/>
              <a:gdLst/>
              <a:ahLst/>
              <a:cxnLst/>
              <a:rect l="l" t="t" r="r" b="b"/>
              <a:pathLst>
                <a:path w="8957618" h="1236218">
                  <a:moveTo>
                    <a:pt x="0" y="205994"/>
                  </a:moveTo>
                  <a:cubicBezTo>
                    <a:pt x="0" y="92202"/>
                    <a:pt x="45873" y="0"/>
                    <a:pt x="102453" y="0"/>
                  </a:cubicBezTo>
                  <a:lnTo>
                    <a:pt x="8855165" y="0"/>
                  </a:lnTo>
                  <a:cubicBezTo>
                    <a:pt x="8911745" y="0"/>
                    <a:pt x="8957618" y="92202"/>
                    <a:pt x="8957618" y="205994"/>
                  </a:cubicBezTo>
                  <a:lnTo>
                    <a:pt x="8957618" y="1030097"/>
                  </a:lnTo>
                  <a:cubicBezTo>
                    <a:pt x="8957618" y="1143889"/>
                    <a:pt x="8911745" y="1236091"/>
                    <a:pt x="8855165" y="1236091"/>
                  </a:cubicBezTo>
                  <a:lnTo>
                    <a:pt x="102453" y="1236091"/>
                  </a:lnTo>
                  <a:cubicBezTo>
                    <a:pt x="45873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8981954" cy="1287018"/>
            </a:xfrm>
            <a:custGeom>
              <a:avLst/>
              <a:gdLst/>
              <a:ahLst/>
              <a:cxnLst/>
              <a:rect l="l" t="t" r="r" b="b"/>
              <a:pathLst>
                <a:path w="8981954" h="1287018">
                  <a:moveTo>
                    <a:pt x="0" y="231394"/>
                  </a:moveTo>
                  <a:cubicBezTo>
                    <a:pt x="0" y="102743"/>
                    <a:pt x="51774" y="0"/>
                    <a:pt x="114621" y="0"/>
                  </a:cubicBezTo>
                  <a:lnTo>
                    <a:pt x="8867333" y="0"/>
                  </a:lnTo>
                  <a:lnTo>
                    <a:pt x="8867333" y="25400"/>
                  </a:lnTo>
                  <a:lnTo>
                    <a:pt x="8867333" y="0"/>
                  </a:lnTo>
                  <a:cubicBezTo>
                    <a:pt x="8930240" y="0"/>
                    <a:pt x="8981954" y="102743"/>
                    <a:pt x="8981954" y="231394"/>
                  </a:cubicBezTo>
                  <a:lnTo>
                    <a:pt x="8969786" y="231394"/>
                  </a:lnTo>
                  <a:lnTo>
                    <a:pt x="8981954" y="231394"/>
                  </a:lnTo>
                  <a:lnTo>
                    <a:pt x="8981954" y="1055497"/>
                  </a:lnTo>
                  <a:lnTo>
                    <a:pt x="8969786" y="1055497"/>
                  </a:lnTo>
                  <a:lnTo>
                    <a:pt x="8981954" y="1055497"/>
                  </a:lnTo>
                  <a:cubicBezTo>
                    <a:pt x="8981954" y="1184148"/>
                    <a:pt x="8930180" y="1286891"/>
                    <a:pt x="8867333" y="1286891"/>
                  </a:cubicBezTo>
                  <a:lnTo>
                    <a:pt x="8867333" y="1261491"/>
                  </a:lnTo>
                  <a:lnTo>
                    <a:pt x="8867333" y="1286891"/>
                  </a:lnTo>
                  <a:lnTo>
                    <a:pt x="114621" y="1286891"/>
                  </a:lnTo>
                  <a:lnTo>
                    <a:pt x="114621" y="1261491"/>
                  </a:lnTo>
                  <a:lnTo>
                    <a:pt x="114621" y="1286891"/>
                  </a:lnTo>
                  <a:cubicBezTo>
                    <a:pt x="51774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12168" y="231394"/>
                  </a:lnTo>
                  <a:lnTo>
                    <a:pt x="0" y="231394"/>
                  </a:lnTo>
                  <a:moveTo>
                    <a:pt x="24336" y="231394"/>
                  </a:moveTo>
                  <a:lnTo>
                    <a:pt x="24336" y="1055497"/>
                  </a:lnTo>
                  <a:lnTo>
                    <a:pt x="12168" y="1055497"/>
                  </a:lnTo>
                  <a:lnTo>
                    <a:pt x="24336" y="1055497"/>
                  </a:lnTo>
                  <a:cubicBezTo>
                    <a:pt x="24336" y="1154303"/>
                    <a:pt x="64307" y="1236091"/>
                    <a:pt x="114621" y="1236091"/>
                  </a:cubicBezTo>
                  <a:lnTo>
                    <a:pt x="8867333" y="1236091"/>
                  </a:lnTo>
                  <a:cubicBezTo>
                    <a:pt x="8917647" y="1236091"/>
                    <a:pt x="8957618" y="1154303"/>
                    <a:pt x="8957618" y="1055497"/>
                  </a:cubicBezTo>
                  <a:lnTo>
                    <a:pt x="8957618" y="231394"/>
                  </a:lnTo>
                  <a:cubicBezTo>
                    <a:pt x="8957618" y="132588"/>
                    <a:pt x="8917647" y="50800"/>
                    <a:pt x="8867333" y="50800"/>
                  </a:cubicBezTo>
                  <a:lnTo>
                    <a:pt x="114621" y="50800"/>
                  </a:lnTo>
                  <a:lnTo>
                    <a:pt x="114621" y="25400"/>
                  </a:lnTo>
                  <a:lnTo>
                    <a:pt x="114621" y="50800"/>
                  </a:lnTo>
                  <a:cubicBezTo>
                    <a:pt x="64307" y="50800"/>
                    <a:pt x="24336" y="132588"/>
                    <a:pt x="24336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8981994" cy="128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You approve/query your LENS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8080030"/>
            <a:ext cx="6736497" cy="1956892"/>
            <a:chOff x="0" y="0"/>
            <a:chExt cx="8981996" cy="2609190"/>
          </a:xfrm>
        </p:grpSpPr>
        <p:sp>
          <p:nvSpPr>
            <p:cNvPr id="21" name="Freeform 21"/>
            <p:cNvSpPr/>
            <p:nvPr/>
          </p:nvSpPr>
          <p:spPr>
            <a:xfrm>
              <a:off x="12168" y="51496"/>
              <a:ext cx="8957621" cy="2506320"/>
            </a:xfrm>
            <a:custGeom>
              <a:avLst/>
              <a:gdLst/>
              <a:ahLst/>
              <a:cxnLst/>
              <a:rect l="l" t="t" r="r" b="b"/>
              <a:pathLst>
                <a:path w="8957621" h="2506320">
                  <a:moveTo>
                    <a:pt x="0" y="417634"/>
                  </a:moveTo>
                  <a:cubicBezTo>
                    <a:pt x="0" y="186931"/>
                    <a:pt x="45873" y="0"/>
                    <a:pt x="102453" y="0"/>
                  </a:cubicBezTo>
                  <a:lnTo>
                    <a:pt x="8855167" y="0"/>
                  </a:lnTo>
                  <a:cubicBezTo>
                    <a:pt x="8911749" y="0"/>
                    <a:pt x="8957621" y="186931"/>
                    <a:pt x="8957621" y="417634"/>
                  </a:cubicBezTo>
                  <a:lnTo>
                    <a:pt x="8957621" y="2088429"/>
                  </a:lnTo>
                  <a:cubicBezTo>
                    <a:pt x="8957621" y="2319132"/>
                    <a:pt x="8911749" y="2506063"/>
                    <a:pt x="8855167" y="2506063"/>
                  </a:cubicBezTo>
                  <a:lnTo>
                    <a:pt x="102453" y="2506063"/>
                  </a:lnTo>
                  <a:cubicBezTo>
                    <a:pt x="45873" y="2506320"/>
                    <a:pt x="0" y="2319132"/>
                    <a:pt x="0" y="2088429"/>
                  </a:cubicBezTo>
                  <a:close/>
                </a:path>
              </a:pathLst>
            </a:custGeom>
            <a:solidFill>
              <a:srgbClr val="A1659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8981956" cy="2609250"/>
            </a:xfrm>
            <a:custGeom>
              <a:avLst/>
              <a:gdLst/>
              <a:ahLst/>
              <a:cxnLst/>
              <a:rect l="l" t="t" r="r" b="b"/>
              <a:pathLst>
                <a:path w="8981956" h="2609250">
                  <a:moveTo>
                    <a:pt x="0" y="469130"/>
                  </a:moveTo>
                  <a:cubicBezTo>
                    <a:pt x="0" y="208302"/>
                    <a:pt x="51774" y="0"/>
                    <a:pt x="114621" y="0"/>
                  </a:cubicBezTo>
                  <a:lnTo>
                    <a:pt x="8867335" y="0"/>
                  </a:lnTo>
                  <a:lnTo>
                    <a:pt x="8867335" y="51496"/>
                  </a:lnTo>
                  <a:lnTo>
                    <a:pt x="8867335" y="0"/>
                  </a:lnTo>
                  <a:cubicBezTo>
                    <a:pt x="8930243" y="0"/>
                    <a:pt x="8981956" y="208302"/>
                    <a:pt x="8981956" y="469130"/>
                  </a:cubicBezTo>
                  <a:lnTo>
                    <a:pt x="8969789" y="469130"/>
                  </a:lnTo>
                  <a:lnTo>
                    <a:pt x="8981956" y="469130"/>
                  </a:lnTo>
                  <a:lnTo>
                    <a:pt x="8981956" y="2139925"/>
                  </a:lnTo>
                  <a:lnTo>
                    <a:pt x="8969789" y="2139925"/>
                  </a:lnTo>
                  <a:lnTo>
                    <a:pt x="8981956" y="2139925"/>
                  </a:lnTo>
                  <a:cubicBezTo>
                    <a:pt x="8981956" y="2400753"/>
                    <a:pt x="8930182" y="2609055"/>
                    <a:pt x="8867335" y="2609055"/>
                  </a:cubicBezTo>
                  <a:lnTo>
                    <a:pt x="8867335" y="2557559"/>
                  </a:lnTo>
                  <a:lnTo>
                    <a:pt x="8867335" y="2609055"/>
                  </a:lnTo>
                  <a:lnTo>
                    <a:pt x="114621" y="2609055"/>
                  </a:lnTo>
                  <a:lnTo>
                    <a:pt x="114621" y="2557559"/>
                  </a:lnTo>
                  <a:lnTo>
                    <a:pt x="114621" y="2609055"/>
                  </a:lnTo>
                  <a:cubicBezTo>
                    <a:pt x="51774" y="2609250"/>
                    <a:pt x="0" y="2401010"/>
                    <a:pt x="0" y="2139925"/>
                  </a:cubicBezTo>
                  <a:lnTo>
                    <a:pt x="0" y="469130"/>
                  </a:lnTo>
                  <a:lnTo>
                    <a:pt x="12168" y="469130"/>
                  </a:lnTo>
                  <a:lnTo>
                    <a:pt x="0" y="469130"/>
                  </a:lnTo>
                  <a:moveTo>
                    <a:pt x="24336" y="469130"/>
                  </a:moveTo>
                  <a:lnTo>
                    <a:pt x="24336" y="2139925"/>
                  </a:lnTo>
                  <a:lnTo>
                    <a:pt x="12168" y="2139925"/>
                  </a:lnTo>
                  <a:lnTo>
                    <a:pt x="24336" y="2139925"/>
                  </a:lnTo>
                  <a:cubicBezTo>
                    <a:pt x="24336" y="2340245"/>
                    <a:pt x="64307" y="2506063"/>
                    <a:pt x="114621" y="2506063"/>
                  </a:cubicBezTo>
                  <a:lnTo>
                    <a:pt x="8867335" y="2506063"/>
                  </a:lnTo>
                  <a:cubicBezTo>
                    <a:pt x="8917649" y="2506063"/>
                    <a:pt x="8957621" y="2340245"/>
                    <a:pt x="8957621" y="2139925"/>
                  </a:cubicBezTo>
                  <a:lnTo>
                    <a:pt x="8957621" y="469130"/>
                  </a:lnTo>
                  <a:cubicBezTo>
                    <a:pt x="8957621" y="268810"/>
                    <a:pt x="8917649" y="102992"/>
                    <a:pt x="8867335" y="102992"/>
                  </a:cubicBezTo>
                  <a:lnTo>
                    <a:pt x="114621" y="102992"/>
                  </a:lnTo>
                  <a:lnTo>
                    <a:pt x="114621" y="51496"/>
                  </a:lnTo>
                  <a:lnTo>
                    <a:pt x="114621" y="102992"/>
                  </a:lnTo>
                  <a:cubicBezTo>
                    <a:pt x="64307" y="102992"/>
                    <a:pt x="24336" y="268810"/>
                    <a:pt x="24336" y="46913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8981996" cy="2609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You are offered a needs assessment meeting with a Disability Officer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808637" y="3666817"/>
            <a:ext cx="6918192" cy="4930784"/>
          </a:xfrm>
          <a:custGeom>
            <a:avLst/>
            <a:gdLst/>
            <a:ahLst/>
            <a:cxnLst/>
            <a:rect l="l" t="t" r="r" b="b"/>
            <a:pathLst>
              <a:path w="6918192" h="4930784">
                <a:moveTo>
                  <a:pt x="0" y="0"/>
                </a:moveTo>
                <a:lnTo>
                  <a:pt x="6918192" y="0"/>
                </a:lnTo>
                <a:lnTo>
                  <a:pt x="6918192" y="4930784"/>
                </a:lnTo>
                <a:lnTo>
                  <a:pt x="0" y="4930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5" name="TextBox 25"/>
          <p:cNvSpPr txBox="1"/>
          <p:nvPr/>
        </p:nvSpPr>
        <p:spPr>
          <a:xfrm>
            <a:off x="971961" y="909918"/>
            <a:ext cx="15754868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9"/>
              </a:lnSpc>
            </a:pPr>
            <a:r>
              <a:rPr lang="en-US" sz="6450" b="1">
                <a:solidFill>
                  <a:srgbClr val="722970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The Needs Assessment 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71961" y="776568"/>
            <a:ext cx="15754868" cy="1125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9"/>
              </a:lnSpc>
            </a:pPr>
            <a:r>
              <a:rPr lang="en-US" sz="6450">
                <a:solidFill>
                  <a:srgbClr val="722970"/>
                </a:solidFill>
                <a:latin typeface="Arial"/>
                <a:ea typeface="Arial"/>
                <a:cs typeface="Arial"/>
                <a:sym typeface="Arial"/>
              </a:rPr>
              <a:t>The LENS Report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112899" y="2603836"/>
            <a:ext cx="14062202" cy="965218"/>
            <a:chOff x="0" y="0"/>
            <a:chExt cx="18749603" cy="1286957"/>
          </a:xfrm>
        </p:grpSpPr>
        <p:sp>
          <p:nvSpPr>
            <p:cNvPr id="6" name="Freeform 6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8749603" cy="1353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Your application is reviewed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12899" y="3868523"/>
            <a:ext cx="14062202" cy="965218"/>
            <a:chOff x="0" y="0"/>
            <a:chExt cx="18749603" cy="1286957"/>
          </a:xfrm>
        </p:grpSpPr>
        <p:sp>
          <p:nvSpPr>
            <p:cNvPr id="10" name="Freeform 10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8749603" cy="1353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You are offered standard reasonable accommodations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12899" y="5297197"/>
            <a:ext cx="14062202" cy="965218"/>
            <a:chOff x="0" y="0"/>
            <a:chExt cx="18749603" cy="1286957"/>
          </a:xfrm>
        </p:grpSpPr>
        <p:sp>
          <p:nvSpPr>
            <p:cNvPr id="14" name="Freeform 14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8749603" cy="1353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You are emailed regarding the next steps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112898" y="6646478"/>
            <a:ext cx="14062201" cy="965218"/>
            <a:chOff x="0" y="0"/>
            <a:chExt cx="18749601" cy="1286957"/>
          </a:xfrm>
        </p:grpSpPr>
        <p:sp>
          <p:nvSpPr>
            <p:cNvPr id="18" name="Freeform 18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18749601" cy="1353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You approve/query your LENS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12898" y="8075152"/>
            <a:ext cx="14062200" cy="965218"/>
            <a:chOff x="0" y="0"/>
            <a:chExt cx="18749600" cy="1286957"/>
          </a:xfrm>
        </p:grpSpPr>
        <p:sp>
          <p:nvSpPr>
            <p:cNvPr id="22" name="Freeform 22"/>
            <p:cNvSpPr/>
            <p:nvPr/>
          </p:nvSpPr>
          <p:spPr>
            <a:xfrm>
              <a:off x="25400" y="25400"/>
              <a:ext cx="18698718" cy="1236218"/>
            </a:xfrm>
            <a:custGeom>
              <a:avLst/>
              <a:gdLst/>
              <a:ahLst/>
              <a:cxnLst/>
              <a:rect l="l" t="t" r="r" b="b"/>
              <a:pathLst>
                <a:path w="18698718" h="1236218">
                  <a:moveTo>
                    <a:pt x="0" y="205994"/>
                  </a:moveTo>
                  <a:cubicBezTo>
                    <a:pt x="0" y="92202"/>
                    <a:pt x="95758" y="0"/>
                    <a:pt x="213868" y="0"/>
                  </a:cubicBezTo>
                  <a:lnTo>
                    <a:pt x="18484850" y="0"/>
                  </a:lnTo>
                  <a:cubicBezTo>
                    <a:pt x="18602961" y="0"/>
                    <a:pt x="18698718" y="92202"/>
                    <a:pt x="18698718" y="205994"/>
                  </a:cubicBezTo>
                  <a:lnTo>
                    <a:pt x="18698718" y="1030097"/>
                  </a:lnTo>
                  <a:cubicBezTo>
                    <a:pt x="18698718" y="1143889"/>
                    <a:pt x="18602961" y="1236091"/>
                    <a:pt x="18484850" y="1236091"/>
                  </a:cubicBezTo>
                  <a:lnTo>
                    <a:pt x="213868" y="1236091"/>
                  </a:lnTo>
                  <a:cubicBezTo>
                    <a:pt x="95758" y="1236218"/>
                    <a:pt x="0" y="1143889"/>
                    <a:pt x="0" y="1030097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18749518" cy="1287018"/>
            </a:xfrm>
            <a:custGeom>
              <a:avLst/>
              <a:gdLst/>
              <a:ahLst/>
              <a:cxnLst/>
              <a:rect l="l" t="t" r="r" b="b"/>
              <a:pathLst>
                <a:path w="18749518" h="1287018">
                  <a:moveTo>
                    <a:pt x="0" y="231394"/>
                  </a:moveTo>
                  <a:cubicBezTo>
                    <a:pt x="0" y="102743"/>
                    <a:pt x="108077" y="0"/>
                    <a:pt x="239268" y="0"/>
                  </a:cubicBezTo>
                  <a:lnTo>
                    <a:pt x="18510250" y="0"/>
                  </a:lnTo>
                  <a:lnTo>
                    <a:pt x="18510250" y="25400"/>
                  </a:lnTo>
                  <a:lnTo>
                    <a:pt x="18510250" y="0"/>
                  </a:lnTo>
                  <a:cubicBezTo>
                    <a:pt x="18641568" y="0"/>
                    <a:pt x="18749518" y="102743"/>
                    <a:pt x="18749518" y="231394"/>
                  </a:cubicBezTo>
                  <a:lnTo>
                    <a:pt x="18724118" y="231394"/>
                  </a:lnTo>
                  <a:lnTo>
                    <a:pt x="18749518" y="231394"/>
                  </a:lnTo>
                  <a:lnTo>
                    <a:pt x="18749518" y="1055497"/>
                  </a:lnTo>
                  <a:lnTo>
                    <a:pt x="18724118" y="1055497"/>
                  </a:lnTo>
                  <a:lnTo>
                    <a:pt x="18749518" y="1055497"/>
                  </a:lnTo>
                  <a:cubicBezTo>
                    <a:pt x="18749518" y="1184148"/>
                    <a:pt x="18641440" y="1286891"/>
                    <a:pt x="18510250" y="1286891"/>
                  </a:cubicBezTo>
                  <a:lnTo>
                    <a:pt x="18510250" y="1261491"/>
                  </a:lnTo>
                  <a:lnTo>
                    <a:pt x="18510250" y="1286891"/>
                  </a:lnTo>
                  <a:lnTo>
                    <a:pt x="239268" y="1286891"/>
                  </a:lnTo>
                  <a:lnTo>
                    <a:pt x="239268" y="1261491"/>
                  </a:lnTo>
                  <a:lnTo>
                    <a:pt x="239268" y="1286891"/>
                  </a:lnTo>
                  <a:cubicBezTo>
                    <a:pt x="108077" y="1287018"/>
                    <a:pt x="0" y="1184275"/>
                    <a:pt x="0" y="1055497"/>
                  </a:cubicBezTo>
                  <a:lnTo>
                    <a:pt x="0" y="231394"/>
                  </a:lnTo>
                  <a:lnTo>
                    <a:pt x="25400" y="231394"/>
                  </a:lnTo>
                  <a:lnTo>
                    <a:pt x="0" y="231394"/>
                  </a:lnTo>
                  <a:moveTo>
                    <a:pt x="50800" y="231394"/>
                  </a:moveTo>
                  <a:lnTo>
                    <a:pt x="50800" y="1055497"/>
                  </a:lnTo>
                  <a:lnTo>
                    <a:pt x="25400" y="1055497"/>
                  </a:lnTo>
                  <a:lnTo>
                    <a:pt x="50800" y="1055497"/>
                  </a:lnTo>
                  <a:cubicBezTo>
                    <a:pt x="50800" y="1154303"/>
                    <a:pt x="134239" y="1236091"/>
                    <a:pt x="239268" y="1236091"/>
                  </a:cubicBezTo>
                  <a:lnTo>
                    <a:pt x="18510250" y="1236091"/>
                  </a:lnTo>
                  <a:cubicBezTo>
                    <a:pt x="18615279" y="1236091"/>
                    <a:pt x="18698718" y="1154303"/>
                    <a:pt x="18698718" y="1055497"/>
                  </a:cubicBezTo>
                  <a:lnTo>
                    <a:pt x="18698718" y="231394"/>
                  </a:lnTo>
                  <a:cubicBezTo>
                    <a:pt x="18698718" y="132588"/>
                    <a:pt x="18615279" y="50800"/>
                    <a:pt x="18510250" y="50800"/>
                  </a:cubicBezTo>
                  <a:lnTo>
                    <a:pt x="239268" y="50800"/>
                  </a:lnTo>
                  <a:lnTo>
                    <a:pt x="239268" y="25400"/>
                  </a:lnTo>
                  <a:lnTo>
                    <a:pt x="239268" y="50800"/>
                  </a:lnTo>
                  <a:cubicBezTo>
                    <a:pt x="134239" y="50800"/>
                    <a:pt x="50800" y="132588"/>
                    <a:pt x="50800" y="2313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18749600" cy="1353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You are offered a needs assessment meeting with a Disability Officer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286" y="0"/>
            <a:ext cx="18285714" cy="10285714"/>
            <a:chOff x="0" y="0"/>
            <a:chExt cx="24380952" cy="13714285"/>
          </a:xfrm>
        </p:grpSpPr>
        <p:sp>
          <p:nvSpPr>
            <p:cNvPr id="26" name="Freeform 26" descr="A close-up of a person with a wheelchair  AI-generated content may be incorrect."/>
            <p:cNvSpPr/>
            <p:nvPr/>
          </p:nvSpPr>
          <p:spPr>
            <a:xfrm>
              <a:off x="0" y="0"/>
              <a:ext cx="24380952" cy="13714222"/>
            </a:xfrm>
            <a:custGeom>
              <a:avLst/>
              <a:gdLst/>
              <a:ahLst/>
              <a:cxnLst/>
              <a:rect l="l" t="t" r="r" b="b"/>
              <a:pathLst>
                <a:path w="24380952" h="13714222">
                  <a:moveTo>
                    <a:pt x="0" y="0"/>
                  </a:moveTo>
                  <a:lnTo>
                    <a:pt x="24380952" y="0"/>
                  </a:lnTo>
                  <a:lnTo>
                    <a:pt x="24380952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AD99345-85CF-4581-53FA-C75005F6EC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651475" y="2797791"/>
            <a:ext cx="4858603" cy="2622440"/>
          </a:xfrm>
          <a:prstGeom prst="rect">
            <a:avLst/>
          </a:prstGeom>
          <a:solidFill>
            <a:srgbClr val="C199BC"/>
          </a:solidFill>
          <a:ln>
            <a:solidFill>
              <a:srgbClr val="C199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0D307C-A457-E1DE-F4DA-6392EB83BA5F}"/>
              </a:ext>
            </a:extLst>
          </p:cNvPr>
          <p:cNvSpPr txBox="1"/>
          <p:nvPr/>
        </p:nvSpPr>
        <p:spPr>
          <a:xfrm>
            <a:off x="12569587" y="2461962"/>
            <a:ext cx="50223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b="1" dirty="0">
                <a:solidFill>
                  <a:schemeClr val="bg1"/>
                </a:solidFill>
                <a:latin typeface="Arial Nova" panose="020B0504020202020204" pitchFamily="34" charset="0"/>
                <a:cs typeface="Alibaba Sans" panose="020B0604020202020204" charset="0"/>
              </a:rPr>
              <a:t>All LENS Reports have a set of “initial” accommodations listed – further accommodations can be discussed and agreed in collaboration with your Disability Officer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5485" y="922590"/>
            <a:ext cx="16877030" cy="8796655"/>
            <a:chOff x="0" y="0"/>
            <a:chExt cx="22502707" cy="117288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02368" cy="11728704"/>
            </a:xfrm>
            <a:custGeom>
              <a:avLst/>
              <a:gdLst/>
              <a:ahLst/>
              <a:cxnLst/>
              <a:rect l="l" t="t" r="r" b="b"/>
              <a:pathLst>
                <a:path w="22502368" h="11728704">
                  <a:moveTo>
                    <a:pt x="22502368" y="0"/>
                  </a:moveTo>
                  <a:lnTo>
                    <a:pt x="0" y="0"/>
                  </a:lnTo>
                  <a:lnTo>
                    <a:pt x="0" y="11728704"/>
                  </a:lnTo>
                  <a:lnTo>
                    <a:pt x="22502368" y="11728704"/>
                  </a:lnTo>
                  <a:lnTo>
                    <a:pt x="22502368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91075" y="3894278"/>
            <a:ext cx="5988214" cy="308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91"/>
              </a:lnSpc>
            </a:pPr>
            <a:r>
              <a:rPr lang="en-US" sz="5799" b="1" spc="-147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What Can the disAbility Service Help Me With?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735161" y="2087645"/>
            <a:ext cx="7963071" cy="6986007"/>
            <a:chOff x="0" y="0"/>
            <a:chExt cx="10617428" cy="93146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617454" cy="9314688"/>
            </a:xfrm>
            <a:custGeom>
              <a:avLst/>
              <a:gdLst/>
              <a:ahLst/>
              <a:cxnLst/>
              <a:rect l="l" t="t" r="r" b="b"/>
              <a:pathLst>
                <a:path w="10617454" h="9314688">
                  <a:moveTo>
                    <a:pt x="0" y="0"/>
                  </a:moveTo>
                  <a:lnTo>
                    <a:pt x="10617454" y="0"/>
                  </a:lnTo>
                  <a:lnTo>
                    <a:pt x="10617454" y="9314688"/>
                  </a:lnTo>
                  <a:lnTo>
                    <a:pt x="0" y="9314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5487" y="414527"/>
            <a:ext cx="8446135" cy="9275445"/>
            <a:chOff x="0" y="0"/>
            <a:chExt cx="11261513" cy="123672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61344" cy="12366752"/>
            </a:xfrm>
            <a:custGeom>
              <a:avLst/>
              <a:gdLst/>
              <a:ahLst/>
              <a:cxnLst/>
              <a:rect l="l" t="t" r="r" b="b"/>
              <a:pathLst>
                <a:path w="11261344" h="12366752">
                  <a:moveTo>
                    <a:pt x="11261344" y="0"/>
                  </a:moveTo>
                  <a:lnTo>
                    <a:pt x="0" y="0"/>
                  </a:lnTo>
                  <a:lnTo>
                    <a:pt x="0" y="12366752"/>
                  </a:lnTo>
                  <a:lnTo>
                    <a:pt x="11261344" y="12366752"/>
                  </a:lnTo>
                  <a:lnTo>
                    <a:pt x="11261344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15271" y="527304"/>
            <a:ext cx="8444865" cy="9162415"/>
            <a:chOff x="0" y="0"/>
            <a:chExt cx="11259820" cy="122165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59312" cy="12216384"/>
            </a:xfrm>
            <a:custGeom>
              <a:avLst/>
              <a:gdLst/>
              <a:ahLst/>
              <a:cxnLst/>
              <a:rect l="l" t="t" r="r" b="b"/>
              <a:pathLst>
                <a:path w="11259312" h="12216384">
                  <a:moveTo>
                    <a:pt x="11259312" y="0"/>
                  </a:moveTo>
                  <a:lnTo>
                    <a:pt x="0" y="0"/>
                  </a:lnTo>
                  <a:lnTo>
                    <a:pt x="0" y="12216384"/>
                  </a:lnTo>
                  <a:lnTo>
                    <a:pt x="11259312" y="12216384"/>
                  </a:lnTo>
                  <a:lnTo>
                    <a:pt x="11259312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4000" y="225926"/>
            <a:ext cx="17780000" cy="9626600"/>
            <a:chOff x="0" y="0"/>
            <a:chExt cx="23706667" cy="12835467"/>
          </a:xfrm>
        </p:grpSpPr>
        <p:sp>
          <p:nvSpPr>
            <p:cNvPr id="11" name="Freeform 11"/>
            <p:cNvSpPr/>
            <p:nvPr/>
          </p:nvSpPr>
          <p:spPr>
            <a:xfrm>
              <a:off x="16891" y="16891"/>
              <a:ext cx="23672799" cy="12801600"/>
            </a:xfrm>
            <a:custGeom>
              <a:avLst/>
              <a:gdLst/>
              <a:ahLst/>
              <a:cxnLst/>
              <a:rect l="l" t="t" r="r" b="b"/>
              <a:pathLst>
                <a:path w="23672799" h="12801600">
                  <a:moveTo>
                    <a:pt x="0" y="0"/>
                  </a:moveTo>
                  <a:lnTo>
                    <a:pt x="23672799" y="0"/>
                  </a:lnTo>
                  <a:lnTo>
                    <a:pt x="23672799" y="12801600"/>
                  </a:lnTo>
                  <a:lnTo>
                    <a:pt x="0" y="1280160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706582" cy="12835382"/>
            </a:xfrm>
            <a:custGeom>
              <a:avLst/>
              <a:gdLst/>
              <a:ahLst/>
              <a:cxnLst/>
              <a:rect l="l" t="t" r="r" b="b"/>
              <a:pathLst>
                <a:path w="23706582" h="12835382">
                  <a:moveTo>
                    <a:pt x="16891" y="0"/>
                  </a:moveTo>
                  <a:lnTo>
                    <a:pt x="23689690" y="0"/>
                  </a:lnTo>
                  <a:cubicBezTo>
                    <a:pt x="23699090" y="0"/>
                    <a:pt x="23706582" y="7620"/>
                    <a:pt x="23706582" y="16891"/>
                  </a:cubicBezTo>
                  <a:lnTo>
                    <a:pt x="23706582" y="12818491"/>
                  </a:lnTo>
                  <a:cubicBezTo>
                    <a:pt x="23706582" y="12827889"/>
                    <a:pt x="23698963" y="12835382"/>
                    <a:pt x="23689690" y="12835382"/>
                  </a:cubicBezTo>
                  <a:lnTo>
                    <a:pt x="16891" y="12835382"/>
                  </a:lnTo>
                  <a:cubicBezTo>
                    <a:pt x="7493" y="12835382"/>
                    <a:pt x="0" y="12827762"/>
                    <a:pt x="0" y="128184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12818491"/>
                  </a:lnTo>
                  <a:lnTo>
                    <a:pt x="16891" y="12818491"/>
                  </a:lnTo>
                  <a:lnTo>
                    <a:pt x="16891" y="12801600"/>
                  </a:lnTo>
                  <a:lnTo>
                    <a:pt x="23689690" y="12801600"/>
                  </a:lnTo>
                  <a:lnTo>
                    <a:pt x="23689690" y="12818491"/>
                  </a:lnTo>
                  <a:lnTo>
                    <a:pt x="23672800" y="12818491"/>
                  </a:lnTo>
                  <a:lnTo>
                    <a:pt x="23672800" y="16891"/>
                  </a:lnTo>
                  <a:lnTo>
                    <a:pt x="23689690" y="16891"/>
                  </a:lnTo>
                  <a:lnTo>
                    <a:pt x="23689690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6560" y="2013748"/>
            <a:ext cx="15722600" cy="1407287"/>
            <a:chOff x="0" y="0"/>
            <a:chExt cx="20963467" cy="1876383"/>
          </a:xfrm>
        </p:grpSpPr>
        <p:sp>
          <p:nvSpPr>
            <p:cNvPr id="14" name="Freeform 14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744188" y="2013748"/>
            <a:ext cx="12444971" cy="1407287"/>
            <a:chOff x="0" y="0"/>
            <a:chExt cx="16593295" cy="187638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6593295" cy="19144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96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66560" y="3533823"/>
            <a:ext cx="15722600" cy="1407287"/>
            <a:chOff x="0" y="0"/>
            <a:chExt cx="20963467" cy="1876383"/>
          </a:xfrm>
        </p:grpSpPr>
        <p:sp>
          <p:nvSpPr>
            <p:cNvPr id="20" name="Freeform 20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744188" y="3533823"/>
            <a:ext cx="12444971" cy="1407287"/>
            <a:chOff x="0" y="0"/>
            <a:chExt cx="16593295" cy="18763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968"/>
                </a:lnSpc>
              </a:pPr>
              <a:r>
                <a:rPr lang="en-US" sz="46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Workload and Deadline Management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66560" y="5053899"/>
            <a:ext cx="15722600" cy="1407287"/>
            <a:chOff x="0" y="0"/>
            <a:chExt cx="20963467" cy="1876383"/>
          </a:xfrm>
        </p:grpSpPr>
        <p:sp>
          <p:nvSpPr>
            <p:cNvPr id="26" name="Freeform 26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744188" y="5053899"/>
            <a:ext cx="12444971" cy="1407287"/>
            <a:chOff x="0" y="0"/>
            <a:chExt cx="16593295" cy="187638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968"/>
                </a:lnSpc>
              </a:pPr>
              <a:r>
                <a:rPr lang="en-US" sz="4600" dirty="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Managing your Environment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66560" y="6573975"/>
            <a:ext cx="15722600" cy="1407287"/>
            <a:chOff x="0" y="0"/>
            <a:chExt cx="20963467" cy="1876383"/>
          </a:xfrm>
        </p:grpSpPr>
        <p:sp>
          <p:nvSpPr>
            <p:cNvPr id="32" name="Freeform 32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744188" y="6573975"/>
            <a:ext cx="12444971" cy="1407287"/>
            <a:chOff x="0" y="0"/>
            <a:chExt cx="16593295" cy="187638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968"/>
                </a:lnSpc>
              </a:pPr>
              <a:r>
                <a:rPr lang="en-US" sz="46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Placement and Careers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66560" y="8094051"/>
            <a:ext cx="15722600" cy="1407287"/>
            <a:chOff x="0" y="0"/>
            <a:chExt cx="20963467" cy="1876383"/>
          </a:xfrm>
        </p:grpSpPr>
        <p:sp>
          <p:nvSpPr>
            <p:cNvPr id="38" name="Freeform 38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744188" y="8094051"/>
            <a:ext cx="12444971" cy="1407287"/>
            <a:chOff x="0" y="0"/>
            <a:chExt cx="16593295" cy="187638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968"/>
                </a:lnSpc>
              </a:pPr>
              <a:r>
                <a:rPr lang="en-US" sz="46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1:1 and Group Supports 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652920" y="2084296"/>
            <a:ext cx="12490605" cy="1407287"/>
            <a:chOff x="-60845" y="0"/>
            <a:chExt cx="16654140" cy="1876383"/>
          </a:xfrm>
        </p:grpSpPr>
        <p:sp>
          <p:nvSpPr>
            <p:cNvPr id="44" name="Freeform 44"/>
            <p:cNvSpPr/>
            <p:nvPr/>
          </p:nvSpPr>
          <p:spPr>
            <a:xfrm>
              <a:off x="-60845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968"/>
                </a:lnSpc>
              </a:pPr>
              <a:r>
                <a:rPr lang="en-US" sz="4600" dirty="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Exams and Assessments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2326864" y="2084296"/>
            <a:ext cx="1314950" cy="1221259"/>
          </a:xfrm>
          <a:custGeom>
            <a:avLst/>
            <a:gdLst/>
            <a:ahLst/>
            <a:cxnLst/>
            <a:rect l="l" t="t" r="r" b="b"/>
            <a:pathLst>
              <a:path w="1314950" h="1221259">
                <a:moveTo>
                  <a:pt x="0" y="0"/>
                </a:moveTo>
                <a:lnTo>
                  <a:pt x="1314950" y="0"/>
                </a:lnTo>
                <a:lnTo>
                  <a:pt x="1314950" y="1221259"/>
                </a:lnTo>
                <a:lnTo>
                  <a:pt x="0" y="1221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7" name="Freeform 47"/>
          <p:cNvSpPr/>
          <p:nvPr/>
        </p:nvSpPr>
        <p:spPr>
          <a:xfrm>
            <a:off x="2235880" y="3519344"/>
            <a:ext cx="1642276" cy="1436245"/>
          </a:xfrm>
          <a:custGeom>
            <a:avLst/>
            <a:gdLst/>
            <a:ahLst/>
            <a:cxnLst/>
            <a:rect l="l" t="t" r="r" b="b"/>
            <a:pathLst>
              <a:path w="1642276" h="1436245">
                <a:moveTo>
                  <a:pt x="0" y="0"/>
                </a:moveTo>
                <a:lnTo>
                  <a:pt x="1642275" y="0"/>
                </a:lnTo>
                <a:lnTo>
                  <a:pt x="1642275" y="1436245"/>
                </a:lnTo>
                <a:lnTo>
                  <a:pt x="0" y="1436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8" name="Freeform 48"/>
          <p:cNvSpPr/>
          <p:nvPr/>
        </p:nvSpPr>
        <p:spPr>
          <a:xfrm>
            <a:off x="2472221" y="5222289"/>
            <a:ext cx="1169593" cy="1219667"/>
          </a:xfrm>
          <a:custGeom>
            <a:avLst/>
            <a:gdLst/>
            <a:ahLst/>
            <a:cxnLst/>
            <a:rect l="l" t="t" r="r" b="b"/>
            <a:pathLst>
              <a:path w="1169593" h="1219667">
                <a:moveTo>
                  <a:pt x="0" y="0"/>
                </a:moveTo>
                <a:lnTo>
                  <a:pt x="1169593" y="0"/>
                </a:lnTo>
                <a:lnTo>
                  <a:pt x="1169593" y="1219667"/>
                </a:lnTo>
                <a:lnTo>
                  <a:pt x="0" y="1219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202" r="-24682" b="-39896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9" name="Freeform 49"/>
          <p:cNvSpPr/>
          <p:nvPr/>
        </p:nvSpPr>
        <p:spPr>
          <a:xfrm>
            <a:off x="2399543" y="6727886"/>
            <a:ext cx="1314950" cy="1173593"/>
          </a:xfrm>
          <a:custGeom>
            <a:avLst/>
            <a:gdLst/>
            <a:ahLst/>
            <a:cxnLst/>
            <a:rect l="l" t="t" r="r" b="b"/>
            <a:pathLst>
              <a:path w="1314950" h="1173593">
                <a:moveTo>
                  <a:pt x="0" y="0"/>
                </a:moveTo>
                <a:lnTo>
                  <a:pt x="1314949" y="0"/>
                </a:lnTo>
                <a:lnTo>
                  <a:pt x="1314949" y="1173593"/>
                </a:lnTo>
                <a:lnTo>
                  <a:pt x="0" y="11735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0" name="Freeform 50"/>
          <p:cNvSpPr/>
          <p:nvPr/>
        </p:nvSpPr>
        <p:spPr>
          <a:xfrm>
            <a:off x="2403245" y="8247962"/>
            <a:ext cx="1307544" cy="1183328"/>
          </a:xfrm>
          <a:custGeom>
            <a:avLst/>
            <a:gdLst/>
            <a:ahLst/>
            <a:cxnLst/>
            <a:rect l="l" t="t" r="r" b="b"/>
            <a:pathLst>
              <a:path w="1307544" h="1183328">
                <a:moveTo>
                  <a:pt x="0" y="0"/>
                </a:moveTo>
                <a:lnTo>
                  <a:pt x="1307545" y="0"/>
                </a:lnTo>
                <a:lnTo>
                  <a:pt x="1307545" y="1183328"/>
                </a:lnTo>
                <a:lnTo>
                  <a:pt x="0" y="1183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1" name="TextBox 51"/>
          <p:cNvSpPr txBox="1"/>
          <p:nvPr/>
        </p:nvSpPr>
        <p:spPr>
          <a:xfrm>
            <a:off x="726745" y="708509"/>
            <a:ext cx="16285870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 dirty="0">
                <a:solidFill>
                  <a:srgbClr val="722970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How We Can Help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68300" y="601870"/>
            <a:ext cx="17475200" cy="9169400"/>
            <a:chOff x="0" y="0"/>
            <a:chExt cx="23300267" cy="12225867"/>
          </a:xfrm>
        </p:grpSpPr>
        <p:sp>
          <p:nvSpPr>
            <p:cNvPr id="5" name="Freeform 5"/>
            <p:cNvSpPr/>
            <p:nvPr/>
          </p:nvSpPr>
          <p:spPr>
            <a:xfrm>
              <a:off x="16891" y="16891"/>
              <a:ext cx="23266399" cy="12192000"/>
            </a:xfrm>
            <a:custGeom>
              <a:avLst/>
              <a:gdLst/>
              <a:ahLst/>
              <a:cxnLst/>
              <a:rect l="l" t="t" r="r" b="b"/>
              <a:pathLst>
                <a:path w="23266399" h="12192000">
                  <a:moveTo>
                    <a:pt x="0" y="0"/>
                  </a:moveTo>
                  <a:lnTo>
                    <a:pt x="23266399" y="0"/>
                  </a:lnTo>
                  <a:lnTo>
                    <a:pt x="23266399" y="12192000"/>
                  </a:lnTo>
                  <a:lnTo>
                    <a:pt x="0" y="1219200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3300182" cy="12225782"/>
            </a:xfrm>
            <a:custGeom>
              <a:avLst/>
              <a:gdLst/>
              <a:ahLst/>
              <a:cxnLst/>
              <a:rect l="l" t="t" r="r" b="b"/>
              <a:pathLst>
                <a:path w="23300182" h="12225782">
                  <a:moveTo>
                    <a:pt x="16891" y="0"/>
                  </a:moveTo>
                  <a:lnTo>
                    <a:pt x="23283290" y="0"/>
                  </a:lnTo>
                  <a:cubicBezTo>
                    <a:pt x="23292690" y="0"/>
                    <a:pt x="23300182" y="7620"/>
                    <a:pt x="23300182" y="16891"/>
                  </a:cubicBezTo>
                  <a:lnTo>
                    <a:pt x="23300182" y="12208891"/>
                  </a:lnTo>
                  <a:cubicBezTo>
                    <a:pt x="23300182" y="12218289"/>
                    <a:pt x="23292563" y="12225782"/>
                    <a:pt x="23283290" y="12225782"/>
                  </a:cubicBezTo>
                  <a:lnTo>
                    <a:pt x="16891" y="12225782"/>
                  </a:lnTo>
                  <a:cubicBezTo>
                    <a:pt x="7493" y="12225782"/>
                    <a:pt x="0" y="12218162"/>
                    <a:pt x="0" y="122088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12208891"/>
                  </a:lnTo>
                  <a:lnTo>
                    <a:pt x="16891" y="12208891"/>
                  </a:lnTo>
                  <a:lnTo>
                    <a:pt x="16891" y="12192000"/>
                  </a:lnTo>
                  <a:lnTo>
                    <a:pt x="23283290" y="12192000"/>
                  </a:lnTo>
                  <a:lnTo>
                    <a:pt x="23283290" y="12208891"/>
                  </a:lnTo>
                  <a:lnTo>
                    <a:pt x="23266400" y="12208891"/>
                  </a:lnTo>
                  <a:lnTo>
                    <a:pt x="23266400" y="16891"/>
                  </a:lnTo>
                  <a:lnTo>
                    <a:pt x="23283290" y="16891"/>
                  </a:lnTo>
                  <a:lnTo>
                    <a:pt x="23283290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7" name="Freeform 7"/>
          <p:cNvSpPr/>
          <p:nvPr/>
        </p:nvSpPr>
        <p:spPr>
          <a:xfrm>
            <a:off x="10061070" y="5186570"/>
            <a:ext cx="3612933" cy="3612933"/>
          </a:xfrm>
          <a:custGeom>
            <a:avLst/>
            <a:gdLst/>
            <a:ahLst/>
            <a:cxnLst/>
            <a:rect l="l" t="t" r="r" b="b"/>
            <a:pathLst>
              <a:path w="3612933" h="3612933">
                <a:moveTo>
                  <a:pt x="0" y="0"/>
                </a:moveTo>
                <a:lnTo>
                  <a:pt x="3612932" y="0"/>
                </a:lnTo>
                <a:lnTo>
                  <a:pt x="3612932" y="3612933"/>
                </a:lnTo>
                <a:lnTo>
                  <a:pt x="0" y="3612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Freeform 8"/>
          <p:cNvSpPr/>
          <p:nvPr/>
        </p:nvSpPr>
        <p:spPr>
          <a:xfrm>
            <a:off x="10061070" y="1447405"/>
            <a:ext cx="3612933" cy="3696095"/>
          </a:xfrm>
          <a:custGeom>
            <a:avLst/>
            <a:gdLst/>
            <a:ahLst/>
            <a:cxnLst/>
            <a:rect l="l" t="t" r="r" b="b"/>
            <a:pathLst>
              <a:path w="3612933" h="3696095">
                <a:moveTo>
                  <a:pt x="0" y="0"/>
                </a:moveTo>
                <a:lnTo>
                  <a:pt x="3612932" y="0"/>
                </a:lnTo>
                <a:lnTo>
                  <a:pt x="3612932" y="3696095"/>
                </a:lnTo>
                <a:lnTo>
                  <a:pt x="0" y="3696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13674002" y="5143500"/>
            <a:ext cx="3612933" cy="3612933"/>
          </a:xfrm>
          <a:custGeom>
            <a:avLst/>
            <a:gdLst/>
            <a:ahLst/>
            <a:cxnLst/>
            <a:rect l="l" t="t" r="r" b="b"/>
            <a:pathLst>
              <a:path w="3612933" h="3612933">
                <a:moveTo>
                  <a:pt x="0" y="0"/>
                </a:moveTo>
                <a:lnTo>
                  <a:pt x="3612933" y="0"/>
                </a:lnTo>
                <a:lnTo>
                  <a:pt x="3612933" y="3612933"/>
                </a:lnTo>
                <a:lnTo>
                  <a:pt x="0" y="3612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Freeform 10"/>
          <p:cNvSpPr/>
          <p:nvPr/>
        </p:nvSpPr>
        <p:spPr>
          <a:xfrm>
            <a:off x="14179135" y="1447405"/>
            <a:ext cx="2602667" cy="3696095"/>
          </a:xfrm>
          <a:custGeom>
            <a:avLst/>
            <a:gdLst/>
            <a:ahLst/>
            <a:cxnLst/>
            <a:rect l="l" t="t" r="r" b="b"/>
            <a:pathLst>
              <a:path w="2602667" h="3696095">
                <a:moveTo>
                  <a:pt x="0" y="0"/>
                </a:moveTo>
                <a:lnTo>
                  <a:pt x="2602667" y="0"/>
                </a:lnTo>
                <a:lnTo>
                  <a:pt x="2602667" y="3696095"/>
                </a:lnTo>
                <a:lnTo>
                  <a:pt x="0" y="36960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TextBox 11"/>
          <p:cNvSpPr txBox="1"/>
          <p:nvPr/>
        </p:nvSpPr>
        <p:spPr>
          <a:xfrm>
            <a:off x="693074" y="1437880"/>
            <a:ext cx="16285870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>
                <a:solidFill>
                  <a:srgbClr val="722970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Student Community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37080" y="3343078"/>
            <a:ext cx="6097692" cy="505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7"/>
              </a:lnSpc>
              <a:spcBef>
                <a:spcPct val="0"/>
              </a:spcBef>
            </a:pPr>
            <a:r>
              <a:rPr lang="en-US" sz="4599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Through Clubs, Societies, and Student Advocacy Groups you have the chance to meet other students and help shape inclusion in Trinity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06400" y="558800"/>
            <a:ext cx="17475200" cy="9169400"/>
            <a:chOff x="0" y="0"/>
            <a:chExt cx="23300267" cy="12225867"/>
          </a:xfrm>
        </p:grpSpPr>
        <p:sp>
          <p:nvSpPr>
            <p:cNvPr id="5" name="Freeform 5"/>
            <p:cNvSpPr/>
            <p:nvPr/>
          </p:nvSpPr>
          <p:spPr>
            <a:xfrm>
              <a:off x="16891" y="16891"/>
              <a:ext cx="23266399" cy="12192000"/>
            </a:xfrm>
            <a:custGeom>
              <a:avLst/>
              <a:gdLst/>
              <a:ahLst/>
              <a:cxnLst/>
              <a:rect l="l" t="t" r="r" b="b"/>
              <a:pathLst>
                <a:path w="23266399" h="12192000">
                  <a:moveTo>
                    <a:pt x="0" y="0"/>
                  </a:moveTo>
                  <a:lnTo>
                    <a:pt x="23266399" y="0"/>
                  </a:lnTo>
                  <a:lnTo>
                    <a:pt x="23266399" y="12192000"/>
                  </a:lnTo>
                  <a:lnTo>
                    <a:pt x="0" y="1219200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3300182" cy="12225782"/>
            </a:xfrm>
            <a:custGeom>
              <a:avLst/>
              <a:gdLst/>
              <a:ahLst/>
              <a:cxnLst/>
              <a:rect l="l" t="t" r="r" b="b"/>
              <a:pathLst>
                <a:path w="23300182" h="12225782">
                  <a:moveTo>
                    <a:pt x="16891" y="0"/>
                  </a:moveTo>
                  <a:lnTo>
                    <a:pt x="23283290" y="0"/>
                  </a:lnTo>
                  <a:cubicBezTo>
                    <a:pt x="23292690" y="0"/>
                    <a:pt x="23300182" y="7620"/>
                    <a:pt x="23300182" y="16891"/>
                  </a:cubicBezTo>
                  <a:lnTo>
                    <a:pt x="23300182" y="12208891"/>
                  </a:lnTo>
                  <a:cubicBezTo>
                    <a:pt x="23300182" y="12218289"/>
                    <a:pt x="23292563" y="12225782"/>
                    <a:pt x="23283290" y="12225782"/>
                  </a:cubicBezTo>
                  <a:lnTo>
                    <a:pt x="16891" y="12225782"/>
                  </a:lnTo>
                  <a:cubicBezTo>
                    <a:pt x="7493" y="12225782"/>
                    <a:pt x="0" y="12218162"/>
                    <a:pt x="0" y="122088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12208891"/>
                  </a:lnTo>
                  <a:lnTo>
                    <a:pt x="16891" y="12208891"/>
                  </a:lnTo>
                  <a:lnTo>
                    <a:pt x="16891" y="12192000"/>
                  </a:lnTo>
                  <a:lnTo>
                    <a:pt x="23283290" y="12192000"/>
                  </a:lnTo>
                  <a:lnTo>
                    <a:pt x="23283290" y="12208891"/>
                  </a:lnTo>
                  <a:lnTo>
                    <a:pt x="23266400" y="12208891"/>
                  </a:lnTo>
                  <a:lnTo>
                    <a:pt x="23266400" y="16891"/>
                  </a:lnTo>
                  <a:lnTo>
                    <a:pt x="23283290" y="16891"/>
                  </a:lnTo>
                  <a:lnTo>
                    <a:pt x="23283290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1065" y="714375"/>
            <a:ext cx="17286935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Looking After Yourself - Your Wellbeing Matters!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798240" y="2725790"/>
            <a:ext cx="3680314" cy="3535654"/>
            <a:chOff x="0" y="696003"/>
            <a:chExt cx="5273040" cy="5065776"/>
          </a:xfrm>
        </p:grpSpPr>
        <p:sp>
          <p:nvSpPr>
            <p:cNvPr id="9" name="Freeform 9"/>
            <p:cNvSpPr/>
            <p:nvPr/>
          </p:nvSpPr>
          <p:spPr>
            <a:xfrm>
              <a:off x="0" y="696003"/>
              <a:ext cx="5273040" cy="5065776"/>
            </a:xfrm>
            <a:custGeom>
              <a:avLst/>
              <a:gdLst/>
              <a:ahLst/>
              <a:cxnLst/>
              <a:rect l="l" t="t" r="r" b="b"/>
              <a:pathLst>
                <a:path w="5273040" h="5065776">
                  <a:moveTo>
                    <a:pt x="0" y="0"/>
                  </a:moveTo>
                  <a:lnTo>
                    <a:pt x="5273040" y="0"/>
                  </a:lnTo>
                  <a:lnTo>
                    <a:pt x="5273040" y="5065776"/>
                  </a:lnTo>
                  <a:lnTo>
                    <a:pt x="0" y="5065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716678" y="2872184"/>
            <a:ext cx="4492232" cy="2369652"/>
          </a:xfrm>
          <a:custGeom>
            <a:avLst/>
            <a:gdLst/>
            <a:ahLst/>
            <a:cxnLst/>
            <a:rect l="l" t="t" r="r" b="b"/>
            <a:pathLst>
              <a:path w="4492232" h="2369652">
                <a:moveTo>
                  <a:pt x="0" y="0"/>
                </a:moveTo>
                <a:lnTo>
                  <a:pt x="4492232" y="0"/>
                </a:lnTo>
                <a:lnTo>
                  <a:pt x="4492232" y="2369652"/>
                </a:lnTo>
                <a:lnTo>
                  <a:pt x="0" y="2369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Freeform 11"/>
          <p:cNvSpPr/>
          <p:nvPr/>
        </p:nvSpPr>
        <p:spPr>
          <a:xfrm>
            <a:off x="3081739" y="2872184"/>
            <a:ext cx="4482064" cy="2271316"/>
          </a:xfrm>
          <a:custGeom>
            <a:avLst/>
            <a:gdLst/>
            <a:ahLst/>
            <a:cxnLst/>
            <a:rect l="l" t="t" r="r" b="b"/>
            <a:pathLst>
              <a:path w="4482064" h="2271316">
                <a:moveTo>
                  <a:pt x="0" y="0"/>
                </a:moveTo>
                <a:lnTo>
                  <a:pt x="4482064" y="0"/>
                </a:lnTo>
                <a:lnTo>
                  <a:pt x="4482064" y="2271316"/>
                </a:lnTo>
                <a:lnTo>
                  <a:pt x="0" y="22713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>
            <a:off x="10472198" y="5436879"/>
            <a:ext cx="3542308" cy="3422755"/>
          </a:xfrm>
          <a:custGeom>
            <a:avLst/>
            <a:gdLst/>
            <a:ahLst/>
            <a:cxnLst/>
            <a:rect l="l" t="t" r="r" b="b"/>
            <a:pathLst>
              <a:path w="3542308" h="3422755">
                <a:moveTo>
                  <a:pt x="0" y="0"/>
                </a:moveTo>
                <a:lnTo>
                  <a:pt x="3542308" y="0"/>
                </a:lnTo>
                <a:lnTo>
                  <a:pt x="3542308" y="3422755"/>
                </a:lnTo>
                <a:lnTo>
                  <a:pt x="0" y="34227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>
            <a:off x="4828375" y="5508678"/>
            <a:ext cx="4315625" cy="3350956"/>
          </a:xfrm>
          <a:custGeom>
            <a:avLst/>
            <a:gdLst/>
            <a:ahLst/>
            <a:cxnLst/>
            <a:rect l="l" t="t" r="r" b="b"/>
            <a:pathLst>
              <a:path w="4315625" h="3350956">
                <a:moveTo>
                  <a:pt x="0" y="0"/>
                </a:moveTo>
                <a:lnTo>
                  <a:pt x="4315625" y="0"/>
                </a:lnTo>
                <a:lnTo>
                  <a:pt x="4315625" y="3350956"/>
                </a:lnTo>
                <a:lnTo>
                  <a:pt x="0" y="33509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>
            <a:extLst>
              <a:ext uri="{FF2B5EF4-FFF2-40B4-BE49-F238E27FC236}">
                <a16:creationId xmlns:a16="http://schemas.microsoft.com/office/drawing/2014/main" id="{A0C4FCF5-342D-6F1C-B308-86C192A55F0C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-192912" y="4398380"/>
            <a:chExt cx="24384000" cy="137160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5B3CD784-0277-779B-A0DA-FD746D11FBDC}"/>
                </a:ext>
              </a:extLst>
            </p:cNvPr>
            <p:cNvSpPr/>
            <p:nvPr/>
          </p:nvSpPr>
          <p:spPr>
            <a:xfrm>
              <a:off x="-192912" y="439838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 dirty="0"/>
            </a:p>
          </p:txBody>
        </p:sp>
      </p:grpSp>
      <p:grpSp>
        <p:nvGrpSpPr>
          <p:cNvPr id="2" name="Group 4">
            <a:extLst>
              <a:ext uri="{FF2B5EF4-FFF2-40B4-BE49-F238E27FC236}">
                <a16:creationId xmlns:a16="http://schemas.microsoft.com/office/drawing/2014/main" id="{4531F193-A81A-156D-7214-C43F6893B28E}"/>
              </a:ext>
            </a:extLst>
          </p:cNvPr>
          <p:cNvGrpSpPr/>
          <p:nvPr/>
        </p:nvGrpSpPr>
        <p:grpSpPr>
          <a:xfrm>
            <a:off x="406336" y="558736"/>
            <a:ext cx="17475200" cy="9169400"/>
            <a:chOff x="0" y="0"/>
            <a:chExt cx="23300267" cy="12225867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FC7546E9-0B2A-F05E-A69B-A3C5803D9294}"/>
                </a:ext>
              </a:extLst>
            </p:cNvPr>
            <p:cNvSpPr/>
            <p:nvPr/>
          </p:nvSpPr>
          <p:spPr>
            <a:xfrm>
              <a:off x="16891" y="16891"/>
              <a:ext cx="23266399" cy="12192000"/>
            </a:xfrm>
            <a:custGeom>
              <a:avLst/>
              <a:gdLst/>
              <a:ahLst/>
              <a:cxnLst/>
              <a:rect l="l" t="t" r="r" b="b"/>
              <a:pathLst>
                <a:path w="23266399" h="12192000">
                  <a:moveTo>
                    <a:pt x="0" y="0"/>
                  </a:moveTo>
                  <a:lnTo>
                    <a:pt x="23266399" y="0"/>
                  </a:lnTo>
                  <a:lnTo>
                    <a:pt x="23266399" y="12192000"/>
                  </a:lnTo>
                  <a:lnTo>
                    <a:pt x="0" y="1219200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A01691AE-FE76-5D34-DAB8-082DD962E714}"/>
                </a:ext>
              </a:extLst>
            </p:cNvPr>
            <p:cNvSpPr/>
            <p:nvPr/>
          </p:nvSpPr>
          <p:spPr>
            <a:xfrm>
              <a:off x="0" y="0"/>
              <a:ext cx="23300182" cy="12225782"/>
            </a:xfrm>
            <a:custGeom>
              <a:avLst/>
              <a:gdLst/>
              <a:ahLst/>
              <a:cxnLst/>
              <a:rect l="l" t="t" r="r" b="b"/>
              <a:pathLst>
                <a:path w="23300182" h="12225782">
                  <a:moveTo>
                    <a:pt x="16891" y="0"/>
                  </a:moveTo>
                  <a:lnTo>
                    <a:pt x="23283290" y="0"/>
                  </a:lnTo>
                  <a:cubicBezTo>
                    <a:pt x="23292690" y="0"/>
                    <a:pt x="23300182" y="7620"/>
                    <a:pt x="23300182" y="16891"/>
                  </a:cubicBezTo>
                  <a:lnTo>
                    <a:pt x="23300182" y="12208891"/>
                  </a:lnTo>
                  <a:cubicBezTo>
                    <a:pt x="23300182" y="12218289"/>
                    <a:pt x="23292563" y="12225782"/>
                    <a:pt x="23283290" y="12225782"/>
                  </a:cubicBezTo>
                  <a:lnTo>
                    <a:pt x="16891" y="12225782"/>
                  </a:lnTo>
                  <a:cubicBezTo>
                    <a:pt x="7493" y="12225782"/>
                    <a:pt x="0" y="12218162"/>
                    <a:pt x="0" y="122088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12208891"/>
                  </a:lnTo>
                  <a:lnTo>
                    <a:pt x="16891" y="12208891"/>
                  </a:lnTo>
                  <a:lnTo>
                    <a:pt x="16891" y="12192000"/>
                  </a:lnTo>
                  <a:lnTo>
                    <a:pt x="23283290" y="12192000"/>
                  </a:lnTo>
                  <a:lnTo>
                    <a:pt x="23283290" y="12208891"/>
                  </a:lnTo>
                  <a:lnTo>
                    <a:pt x="23266400" y="12208891"/>
                  </a:lnTo>
                  <a:lnTo>
                    <a:pt x="23266400" y="16891"/>
                  </a:lnTo>
                  <a:lnTo>
                    <a:pt x="23283290" y="16891"/>
                  </a:lnTo>
                  <a:lnTo>
                    <a:pt x="23283290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73A919A-8B45-6ABC-EDBA-993CADD15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867" y="1062213"/>
            <a:ext cx="8267700" cy="824865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797D9002-E520-5B1B-7C3E-6ED797E68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8472" y="3627164"/>
            <a:ext cx="4835323" cy="303260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ts val="7920"/>
              </a:lnSpc>
            </a:pPr>
            <a:r>
              <a:rPr lang="en-US" sz="6700" b="1" dirty="0">
                <a:solidFill>
                  <a:srgbClr val="722970"/>
                </a:solidFill>
                <a:latin typeface="Alibaba Sans Bold"/>
                <a:cs typeface="Alibaba Sans Bold"/>
              </a:rPr>
              <a:t>If you would like to discuss further…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CCB21C92-DE12-3F40-09C4-4D3E0A933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10159" y="12335719"/>
            <a:ext cx="6400800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21764C57-FD37-A756-B572-97FCEAE2BECE}"/>
              </a:ext>
            </a:extLst>
          </p:cNvPr>
          <p:cNvSpPr/>
          <p:nvPr/>
        </p:nvSpPr>
        <p:spPr>
          <a:xfrm>
            <a:off x="406400" y="558800"/>
            <a:ext cx="17475136" cy="9169336"/>
          </a:xfrm>
          <a:custGeom>
            <a:avLst/>
            <a:gdLst/>
            <a:ahLst/>
            <a:cxnLst/>
            <a:rect l="l" t="t" r="r" b="b"/>
            <a:pathLst>
              <a:path w="23300182" h="12225782">
                <a:moveTo>
                  <a:pt x="16891" y="0"/>
                </a:moveTo>
                <a:lnTo>
                  <a:pt x="23283290" y="0"/>
                </a:lnTo>
                <a:cubicBezTo>
                  <a:pt x="23292690" y="0"/>
                  <a:pt x="23300182" y="7620"/>
                  <a:pt x="23300182" y="16891"/>
                </a:cubicBezTo>
                <a:lnTo>
                  <a:pt x="23300182" y="12208891"/>
                </a:lnTo>
                <a:cubicBezTo>
                  <a:pt x="23300182" y="12218289"/>
                  <a:pt x="23292563" y="12225782"/>
                  <a:pt x="23283290" y="12225782"/>
                </a:cubicBezTo>
                <a:lnTo>
                  <a:pt x="16891" y="12225782"/>
                </a:lnTo>
                <a:cubicBezTo>
                  <a:pt x="7493" y="12225782"/>
                  <a:pt x="0" y="12218162"/>
                  <a:pt x="0" y="12208891"/>
                </a:cubicBezTo>
                <a:lnTo>
                  <a:pt x="0" y="16891"/>
                </a:lnTo>
                <a:cubicBezTo>
                  <a:pt x="0" y="7620"/>
                  <a:pt x="7620" y="0"/>
                  <a:pt x="16891" y="0"/>
                </a:cubicBezTo>
                <a:moveTo>
                  <a:pt x="16891" y="33909"/>
                </a:moveTo>
                <a:lnTo>
                  <a:pt x="16891" y="16891"/>
                </a:lnTo>
                <a:lnTo>
                  <a:pt x="33909" y="16891"/>
                </a:lnTo>
                <a:lnTo>
                  <a:pt x="33909" y="12208891"/>
                </a:lnTo>
                <a:lnTo>
                  <a:pt x="16891" y="12208891"/>
                </a:lnTo>
                <a:lnTo>
                  <a:pt x="16891" y="12192000"/>
                </a:lnTo>
                <a:lnTo>
                  <a:pt x="23283290" y="12192000"/>
                </a:lnTo>
                <a:lnTo>
                  <a:pt x="23283290" y="12208891"/>
                </a:lnTo>
                <a:lnTo>
                  <a:pt x="23266400" y="12208891"/>
                </a:lnTo>
                <a:lnTo>
                  <a:pt x="23266400" y="16891"/>
                </a:lnTo>
                <a:lnTo>
                  <a:pt x="23283290" y="16891"/>
                </a:lnTo>
                <a:lnTo>
                  <a:pt x="23283290" y="33909"/>
                </a:lnTo>
                <a:lnTo>
                  <a:pt x="16891" y="33909"/>
                </a:lnTo>
                <a:close/>
              </a:path>
            </a:pathLst>
          </a:custGeom>
          <a:solidFill>
            <a:srgbClr val="FFFFF3"/>
          </a:solid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05612" y="952500"/>
            <a:ext cx="16877030" cy="8796655"/>
            <a:chOff x="0" y="0"/>
            <a:chExt cx="22502707" cy="117288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502368" cy="11728704"/>
            </a:xfrm>
            <a:custGeom>
              <a:avLst/>
              <a:gdLst/>
              <a:ahLst/>
              <a:cxnLst/>
              <a:rect l="l" t="t" r="r" b="b"/>
              <a:pathLst>
                <a:path w="22502368" h="11728704">
                  <a:moveTo>
                    <a:pt x="22502368" y="0"/>
                  </a:moveTo>
                  <a:lnTo>
                    <a:pt x="0" y="0"/>
                  </a:lnTo>
                  <a:lnTo>
                    <a:pt x="0" y="11728704"/>
                  </a:lnTo>
                  <a:lnTo>
                    <a:pt x="22502368" y="11728704"/>
                  </a:lnTo>
                  <a:lnTo>
                    <a:pt x="22502368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2700" y="5209234"/>
            <a:ext cx="83185" cy="31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46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05612" y="952500"/>
            <a:ext cx="16876776" cy="5135880"/>
            <a:chOff x="0" y="0"/>
            <a:chExt cx="22502368" cy="6847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502368" cy="6847840"/>
            </a:xfrm>
            <a:custGeom>
              <a:avLst/>
              <a:gdLst/>
              <a:ahLst/>
              <a:cxnLst/>
              <a:rect l="l" t="t" r="r" b="b"/>
              <a:pathLst>
                <a:path w="22502368" h="6847840">
                  <a:moveTo>
                    <a:pt x="0" y="0"/>
                  </a:moveTo>
                  <a:lnTo>
                    <a:pt x="22502368" y="0"/>
                  </a:lnTo>
                  <a:lnTo>
                    <a:pt x="22502368" y="6847840"/>
                  </a:lnTo>
                  <a:lnTo>
                    <a:pt x="0" y="6847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656" r="-1665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91260" y="6247765"/>
            <a:ext cx="4145915" cy="339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 spc="-10" dirty="0">
                <a:solidFill>
                  <a:srgbClr val="8231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How to contact the </a:t>
            </a:r>
            <a:r>
              <a:rPr lang="en-US" sz="5400" b="1" spc="-10" dirty="0" err="1">
                <a:solidFill>
                  <a:srgbClr val="8231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disAbility</a:t>
            </a:r>
            <a:r>
              <a:rPr lang="en-US" sz="5400" b="1" spc="-10" dirty="0">
                <a:solidFill>
                  <a:srgbClr val="8231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Service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28130" y="6639560"/>
            <a:ext cx="10339070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7040" lvl="1" indent="-223520" algn="l">
              <a:lnSpc>
                <a:spcPts val="4320"/>
              </a:lnSpc>
              <a:buFont typeface="Arial"/>
              <a:buChar char="•"/>
            </a:pPr>
            <a:r>
              <a:rPr lang="en-US" sz="3600" spc="-10">
                <a:solidFill>
                  <a:srgbClr val="722970"/>
                </a:solidFill>
                <a:latin typeface="Alibaba Sans"/>
                <a:ea typeface="Calibri (MS)"/>
                <a:cs typeface="Calibri (MS)"/>
                <a:sym typeface="Calibri (MS)"/>
              </a:rPr>
              <a:t>Student portal – ask.tcd.ie/disability.</a:t>
            </a:r>
            <a:endParaRPr lang="en-US" sz="3600" spc="-10">
              <a:solidFill>
                <a:srgbClr val="722970"/>
              </a:solidFill>
              <a:latin typeface="Alibaba Sans"/>
              <a:ea typeface="Calibri (MS)"/>
              <a:cs typeface="Calibri (MS)"/>
            </a:endParaRPr>
          </a:p>
          <a:p>
            <a:pPr marL="447040" lvl="1" indent="-223520" algn="l">
              <a:lnSpc>
                <a:spcPts val="4320"/>
              </a:lnSpc>
              <a:buFont typeface="Arial"/>
              <a:buChar char="•"/>
            </a:pPr>
            <a:r>
              <a:rPr lang="en-US" sz="3600" spc="-10">
                <a:solidFill>
                  <a:srgbClr val="722970"/>
                </a:solidFill>
                <a:latin typeface="Alibaba Sans"/>
                <a:ea typeface="Calibri (MS)"/>
                <a:cs typeface="Calibri (MS)"/>
                <a:sym typeface="Calibri (MS)"/>
              </a:rPr>
              <a:t>Email – </a:t>
            </a:r>
            <a:r>
              <a:rPr lang="en-US" sz="3600" u="sng" spc="-10">
                <a:solidFill>
                  <a:srgbClr val="722970"/>
                </a:solidFill>
                <a:latin typeface="Alibaba Sans"/>
                <a:ea typeface="Calibri (MS)"/>
                <a:cs typeface="Calibri (MS)"/>
                <a:sym typeface="Calibri (MS)"/>
                <a:hlinkClick r:id="rId3" tooltip="mailto:askds@tcd.ie"/>
              </a:rPr>
              <a:t>askds@tcd.ie.</a:t>
            </a:r>
            <a:endParaRPr lang="en-US" sz="3600" u="sng" spc="-10">
              <a:solidFill>
                <a:srgbClr val="722970"/>
              </a:solidFill>
              <a:latin typeface="Alibaba Sans"/>
              <a:ea typeface="Calibri (MS)"/>
              <a:cs typeface="Calibri (MS)"/>
            </a:endParaRPr>
          </a:p>
          <a:p>
            <a:pPr marL="447040" lvl="1" indent="-223520" algn="l">
              <a:lnSpc>
                <a:spcPts val="4320"/>
              </a:lnSpc>
              <a:buFont typeface="Arial"/>
              <a:buChar char="•"/>
            </a:pPr>
            <a:r>
              <a:rPr lang="en-US" sz="3600" spc="-10">
                <a:solidFill>
                  <a:srgbClr val="722970"/>
                </a:solidFill>
                <a:latin typeface="Alibaba Sans"/>
                <a:ea typeface="Calibri (MS)"/>
                <a:cs typeface="Calibri (MS)"/>
                <a:sym typeface="Calibri (MS)"/>
              </a:rPr>
              <a:t>Visit us at the </a:t>
            </a:r>
            <a:r>
              <a:rPr lang="en-US" sz="3600" spc="-10" err="1">
                <a:solidFill>
                  <a:srgbClr val="722970"/>
                </a:solidFill>
                <a:latin typeface="Alibaba Sans"/>
                <a:ea typeface="Calibri (MS)"/>
                <a:cs typeface="Calibri (MS)"/>
                <a:sym typeface="Calibri (MS)"/>
              </a:rPr>
              <a:t>disAbility</a:t>
            </a:r>
            <a:r>
              <a:rPr lang="en-US" sz="3600" spc="-10">
                <a:solidFill>
                  <a:srgbClr val="722970"/>
                </a:solidFill>
                <a:latin typeface="Alibaba Sans"/>
                <a:ea typeface="Calibri (MS)"/>
                <a:cs typeface="Calibri (MS)"/>
                <a:sym typeface="Calibri (MS)"/>
              </a:rPr>
              <a:t> Hub in Printing House Square.</a:t>
            </a:r>
            <a:endParaRPr lang="en-US" sz="3600" spc="-10">
              <a:solidFill>
                <a:srgbClr val="722970"/>
              </a:solidFill>
              <a:latin typeface="Alibaba Sans"/>
              <a:ea typeface="Calibri (MS)"/>
              <a:cs typeface="Calibri (MS)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6e0f16-5ef2-4e3a-86e8-dcc1aa3d9b94" xsi:nil="true"/>
    <_Flow_SignoffStatus xmlns="9229c374-a725-4a2d-95c8-c62e3ee55f73" xsi:nil="true"/>
    <Number xmlns="9229c374-a725-4a2d-95c8-c62e3ee55f73" xsi:nil="true"/>
    <lcf76f155ced4ddcb4097134ff3c332f xmlns="9229c374-a725-4a2d-95c8-c62e3ee55f7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82DD5AD269D4CA9BB1E03B139B153" ma:contentTypeVersion="21" ma:contentTypeDescription="Create a new document." ma:contentTypeScope="" ma:versionID="543f016410010f036bd0ac020410c830">
  <xsd:schema xmlns:xsd="http://www.w3.org/2001/XMLSchema" xmlns:xs="http://www.w3.org/2001/XMLSchema" xmlns:p="http://schemas.microsoft.com/office/2006/metadata/properties" xmlns:ns2="9229c374-a725-4a2d-95c8-c62e3ee55f73" xmlns:ns3="2d6e0f16-5ef2-4e3a-86e8-dcc1aa3d9b94" targetNamespace="http://schemas.microsoft.com/office/2006/metadata/properties" ma:root="true" ma:fieldsID="e1aaeaa777c6b98d98fbd4a63c5d57de" ns2:_="" ns3:_="">
    <xsd:import namespace="9229c374-a725-4a2d-95c8-c62e3ee55f73"/>
    <xsd:import namespace="2d6e0f16-5ef2-4e3a-86e8-dcc1aa3d9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29c374-a725-4a2d-95c8-c62e3ee55f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d9b36d8-e8b0-4d46-88aa-db730269cd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umber" ma:index="27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6e0f16-5ef2-4e3a-86e8-dcc1aa3d9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9f087f4-4429-47a3-88f5-b266a1dff781}" ma:internalName="TaxCatchAll" ma:showField="CatchAllData" ma:web="2d6e0f16-5ef2-4e3a-86e8-dcc1aa3d9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05C2AE-7F1A-41A2-9C05-8ADDE0A65657}">
  <ds:schemaRefs>
    <ds:schemaRef ds:uri="http://purl.org/dc/terms/"/>
    <ds:schemaRef ds:uri="http://purl.org/dc/elements/1.1/"/>
    <ds:schemaRef ds:uri="2d6e0f16-5ef2-4e3a-86e8-dcc1aa3d9b94"/>
    <ds:schemaRef ds:uri="http://schemas.openxmlformats.org/package/2006/metadata/core-properties"/>
    <ds:schemaRef ds:uri="http://purl.org/dc/dcmitype/"/>
    <ds:schemaRef ds:uri="9229c374-a725-4a2d-95c8-c62e3ee55f73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181216E-E9E4-4CD5-8672-136ADCF6F2C6}">
  <ds:schemaRefs>
    <ds:schemaRef ds:uri="2d6e0f16-5ef2-4e3a-86e8-dcc1aa3d9b94"/>
    <ds:schemaRef ds:uri="9229c374-a725-4a2d-95c8-c62e3ee55f7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3886254-27CE-468C-AE08-C104357F03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Office PowerPoint</Application>
  <PresentationFormat>Custom</PresentationFormat>
  <Paragraphs>91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 you would like to discuss further…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LENS = Learner Educational Needs Summary Lists your agreed reasonable accommodations Shared securely with lecturers &amp; School You approve before it is shared Helps staff understand how to support you</dc:title>
  <cp:lastModifiedBy>Amy O'Briain</cp:lastModifiedBy>
  <cp:revision>5</cp:revision>
  <dcterms:created xsi:type="dcterms:W3CDTF">2006-08-16T00:00:00Z</dcterms:created>
  <dcterms:modified xsi:type="dcterms:W3CDTF">2026-09-07T09:49:54Z</dcterms:modified>
  <dc:identifier>DAGxM5hQZSA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0x010100BF682DD5AD269D4CA9BB1E03B139B153</vt:lpwstr>
  </property>
  <property fmtid="{D5CDD505-2E9C-101B-9397-08002B2CF9AE}" pid="3" name="MediaServiceImageTags">
    <vt:lpwstr/>
  </property>
</Properties>
</file>